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
      <p:font typeface="Proxima Nova"/>
      <p:regular r:id="rId50"/>
      <p:bold r:id="rId51"/>
      <p:italic r:id="rId52"/>
      <p:boldItalic r:id="rId53"/>
    </p:embeddedFont>
    <p:embeddedFont>
      <p:font typeface="Amatic SC"/>
      <p:regular r:id="rId54"/>
      <p:bold r:id="rId55"/>
    </p:embeddedFont>
    <p:embeddedFont>
      <p:font typeface="Lato"/>
      <p:regular r:id="rId56"/>
      <p:bold r:id="rId57"/>
      <p:italic r:id="rId58"/>
      <p:boldItalic r:id="rId59"/>
    </p:embeddedFont>
    <p:embeddedFont>
      <p:font typeface="Source Code Pr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urceCodePro-italic.fntdata"/><Relationship Id="rId61" Type="http://schemas.openxmlformats.org/officeDocument/2006/relationships/font" Target="fonts/SourceCodePro-bold.fntdata"/><Relationship Id="rId20" Type="http://schemas.openxmlformats.org/officeDocument/2006/relationships/slide" Target="slides/slide15.xml"/><Relationship Id="rId63" Type="http://schemas.openxmlformats.org/officeDocument/2006/relationships/font" Target="fonts/SourceCodePr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CodePr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6.xml"/><Relationship Id="rId55" Type="http://schemas.openxmlformats.org/officeDocument/2006/relationships/font" Target="fonts/AmaticSC-bold.fntdata"/><Relationship Id="rId10" Type="http://schemas.openxmlformats.org/officeDocument/2006/relationships/slide" Target="slides/slide5.xml"/><Relationship Id="rId54" Type="http://schemas.openxmlformats.org/officeDocument/2006/relationships/font" Target="fonts/AmaticSC-regular.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d725ee82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d725ee82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d725ee82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d725ee82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cd7530bc7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cd7530bc7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d7530bc7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d7530bc7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cd7530bc7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cd7530bc7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d7530bc7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d7530bc7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d7530bc7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d7530bc7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d7530bc7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d7530bc7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cd7530bc7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cd7530bc7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d7530bc7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d7530bc7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cd725ee82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cd725ee82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d7530bc7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d7530bc7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d7530bc7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d7530bc7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d7530bc7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d7530bc7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d7530bc7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cd7530bc70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d7659cb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d7659cb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d7659cb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d7659cb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d7530bc70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d7530bc70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d7530bc7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d7530bc7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d7530bc70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d7530bc7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d7530bc7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cd7530bc7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d7530bc7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d7530bc7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d7530bc70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d7530bc70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d7530bc7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d7530bc7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d7530bc7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d7530bc7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d7530bc7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d7530bc7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d7530bc7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d7530bc7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cd7530bc70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cd7530bc70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d7530bc7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d7530bc7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d7530bc7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d7530bc7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d725ee82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d725ee82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d7530bc7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d7530bc7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d7530bc7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d7530bc7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cd725ee82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cd725ee82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d725ee82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cd725ee82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words, two pairs have the same encoder network. This strategy enables the common encoder to find and learn the similarity between two sets of face images, which are relatively unchallenging because faces normally have similar features such as eyes, nose, mouth positions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d7530bc7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d7530bc7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words, two pairs have the same encoder network. This strategy enables the common encoder to find and learn the similarity between two sets of face images, which are relatively unchallenging because faces normally have similar features such as eyes, nose, mouth positions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d725ee82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d725ee82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d725ee82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d725ee82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recent work done is done by [5] in this field with convolutional traces. In this paper, a novel deepfake detection method focused on images representing human faces (convolutional traces) was introduced. FACEFORENSICS++, etc. were used to generate deepfake and classification tests were carried out on the obtained feature vectors with highest accuracies in range of 92-97%.</a:t>
            </a:r>
            <a:endParaRPr/>
          </a:p>
          <a:p>
            <a:pPr indent="0" lvl="0" marL="0" rtl="0" algn="l">
              <a:spcBef>
                <a:spcPts val="0"/>
              </a:spcBef>
              <a:spcAft>
                <a:spcPts val="0"/>
              </a:spcAft>
              <a:buNone/>
            </a:pPr>
            <a:r>
              <a:rPr lang="en"/>
              <a:t>To Extract the Convolutional Traces Expectation-Maximization Algorithm was used which captured the correlation among the pixels to discriminate between the real ones and Fake ones.  Different GAN’s like STYLEGAN2.</a:t>
            </a:r>
            <a:endParaRPr/>
          </a:p>
          <a:p>
            <a:pPr indent="0" lvl="0" marL="0" rtl="0" algn="l">
              <a:spcBef>
                <a:spcPts val="0"/>
              </a:spcBef>
              <a:spcAft>
                <a:spcPts val="0"/>
              </a:spcAft>
              <a:buNone/>
            </a:pPr>
            <a:r>
              <a:rPr lang="en"/>
              <a:t>Hence Different State of art Methods for Detecting Deep Fake required Pretrained Models like XceptionNet, MobileNet, SqueezeNet, Inception Net, etc. performs well on FaceForensics++ Dataset, Celeb-DF Dataset.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d725ee82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d725ee82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gif"/><Relationship Id="rId4" Type="http://schemas.openxmlformats.org/officeDocument/2006/relationships/hyperlink" Target="https://www.theverge.com/tldr/2018/4/17/17247334/ai-fake-news-video-barack-obama-jordan-peele-buzzfeed" TargetMode="External"/><Relationship Id="rId5"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eepai.org/machine-learning-glossary-and-terms/convolutional-neural-networ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5.jpg"/><Relationship Id="rId4" Type="http://schemas.openxmlformats.org/officeDocument/2006/relationships/image" Target="../media/image34.jpg"/><Relationship Id="rId5"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kaggle.com/selimsef" TargetMode="Externa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towardsdatascience.com/deepfakes-the-ugly-and-the-good-49115643d8d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arxiv.org/abs/2004.10448" TargetMode="External"/><Relationship Id="rId4" Type="http://schemas.openxmlformats.org/officeDocument/2006/relationships/hyperlink" Target="https://arxiv.org/pdf/2003.08645.pdf" TargetMode="External"/><Relationship Id="rId5" Type="http://schemas.openxmlformats.org/officeDocument/2006/relationships/hyperlink" Target="https://arxiv.org/pdf/1809.00888.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Deep Fake Detection using Deep Neural Architectures</a:t>
            </a:r>
            <a:endParaRPr/>
          </a:p>
        </p:txBody>
      </p:sp>
      <p:sp>
        <p:nvSpPr>
          <p:cNvPr id="57" name="Google Shape;57;p13"/>
          <p:cNvSpPr txBox="1"/>
          <p:nvPr>
            <p:ph idx="1" type="subTitle"/>
          </p:nvPr>
        </p:nvSpPr>
        <p:spPr>
          <a:xfrm>
            <a:off x="6084175" y="4218325"/>
            <a:ext cx="28344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50">
                <a:solidFill>
                  <a:srgbClr val="3C4043"/>
                </a:solidFill>
                <a:latin typeface="Roboto"/>
                <a:ea typeface="Roboto"/>
                <a:cs typeface="Roboto"/>
                <a:sym typeface="Roboto"/>
              </a:rPr>
              <a:t>Pruthivi Raj Behera (MT20037)</a:t>
            </a:r>
            <a:endParaRPr sz="1350">
              <a:solidFill>
                <a:srgbClr val="3C4043"/>
              </a:solidFill>
              <a:latin typeface="Roboto"/>
              <a:ea typeface="Roboto"/>
              <a:cs typeface="Roboto"/>
              <a:sym typeface="Roboto"/>
            </a:endParaRPr>
          </a:p>
          <a:p>
            <a:pPr indent="0" lvl="0" marL="0" rtl="0" algn="ctr">
              <a:spcBef>
                <a:spcPts val="0"/>
              </a:spcBef>
              <a:spcAft>
                <a:spcPts val="0"/>
              </a:spcAft>
              <a:buNone/>
            </a:pPr>
            <a:r>
              <a:rPr lang="en" sz="1350">
                <a:solidFill>
                  <a:srgbClr val="3C4043"/>
                </a:solidFill>
                <a:latin typeface="Roboto"/>
                <a:ea typeface="Roboto"/>
                <a:cs typeface="Roboto"/>
                <a:sym typeface="Roboto"/>
              </a:rPr>
              <a:t>Prabal Jain (MT20115)</a:t>
            </a:r>
            <a:endParaRPr sz="1350">
              <a:solidFill>
                <a:srgbClr val="3C4043"/>
              </a:solidFill>
              <a:latin typeface="Roboto"/>
              <a:ea typeface="Roboto"/>
              <a:cs typeface="Roboto"/>
              <a:sym typeface="Roboto"/>
            </a:endParaRPr>
          </a:p>
          <a:p>
            <a:pPr indent="0" lvl="0" marL="0" rtl="0" algn="ctr">
              <a:spcBef>
                <a:spcPts val="0"/>
              </a:spcBef>
              <a:spcAft>
                <a:spcPts val="0"/>
              </a:spcAft>
              <a:buNone/>
            </a:pPr>
            <a:r>
              <a:rPr lang="en" sz="1350">
                <a:solidFill>
                  <a:srgbClr val="3C4043"/>
                </a:solidFill>
                <a:latin typeface="Roboto"/>
                <a:ea typeface="Roboto"/>
                <a:cs typeface="Roboto"/>
                <a:sym typeface="Roboto"/>
              </a:rPr>
              <a:t>T G Narayanan (MT20027)</a:t>
            </a:r>
            <a:endParaRPr sz="1350">
              <a:solidFill>
                <a:srgbClr val="3C4043"/>
              </a:solidFill>
              <a:latin typeface="Roboto"/>
              <a:ea typeface="Roboto"/>
              <a:cs typeface="Roboto"/>
              <a:sym typeface="Roboto"/>
            </a:endParaRPr>
          </a:p>
        </p:txBody>
      </p:sp>
      <p:sp>
        <p:nvSpPr>
          <p:cNvPr id="58" name="Google Shape;58;p13"/>
          <p:cNvSpPr txBox="1"/>
          <p:nvPr/>
        </p:nvSpPr>
        <p:spPr>
          <a:xfrm>
            <a:off x="6352075" y="3417925"/>
            <a:ext cx="2298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accent1"/>
                </a:solidFill>
                <a:latin typeface="Amatic SC"/>
                <a:ea typeface="Amatic SC"/>
                <a:cs typeface="Amatic SC"/>
                <a:sym typeface="Amatic SC"/>
              </a:rPr>
              <a:t>Team 2</a:t>
            </a:r>
            <a:endParaRPr b="1" sz="100"/>
          </a:p>
        </p:txBody>
      </p:sp>
      <p:pic>
        <p:nvPicPr>
          <p:cNvPr id="59" name="Google Shape;59;p13"/>
          <p:cNvPicPr preferRelativeResize="0"/>
          <p:nvPr/>
        </p:nvPicPr>
        <p:blipFill>
          <a:blip r:embed="rId3">
            <a:alphaModFix/>
          </a:blip>
          <a:stretch>
            <a:fillRect/>
          </a:stretch>
        </p:blipFill>
        <p:spPr>
          <a:xfrm>
            <a:off x="311700" y="3082550"/>
            <a:ext cx="2775945" cy="17561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Baselines :</a:t>
            </a:r>
            <a:endParaRPr/>
          </a:p>
        </p:txBody>
      </p:sp>
      <p:sp>
        <p:nvSpPr>
          <p:cNvPr id="126" name="Google Shape;126;p2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Proxima Nova"/>
                <a:ea typeface="Proxima Nova"/>
                <a:cs typeface="Proxima Nova"/>
                <a:sym typeface="Proxima Nova"/>
              </a:rPr>
              <a:t>For Baseline we Created </a:t>
            </a:r>
            <a:endParaRPr b="1">
              <a:solidFill>
                <a:srgbClr val="000000"/>
              </a:solidFill>
              <a:latin typeface="Proxima Nova"/>
              <a:ea typeface="Proxima Nova"/>
              <a:cs typeface="Proxima Nova"/>
              <a:sym typeface="Proxima Nova"/>
            </a:endParaRPr>
          </a:p>
          <a:p>
            <a:pPr indent="0" lvl="0" marL="0" rtl="0" algn="l">
              <a:spcBef>
                <a:spcPts val="1200"/>
              </a:spcBef>
              <a:spcAft>
                <a:spcPts val="0"/>
              </a:spcAft>
              <a:buNone/>
            </a:pPr>
            <a:r>
              <a:rPr b="1" lang="en">
                <a:solidFill>
                  <a:srgbClr val="000000"/>
                </a:solidFill>
                <a:latin typeface="Proxima Nova"/>
                <a:ea typeface="Proxima Nova"/>
                <a:cs typeface="Proxima Nova"/>
                <a:sym typeface="Proxima Nova"/>
              </a:rPr>
              <a:t>Two Baseline Models each With Two Variants </a:t>
            </a:r>
            <a:endParaRPr b="1">
              <a:solidFill>
                <a:srgbClr val="000000"/>
              </a:solidFill>
              <a:latin typeface="Proxima Nova"/>
              <a:ea typeface="Proxima Nova"/>
              <a:cs typeface="Proxima Nova"/>
              <a:sym typeface="Proxima Nova"/>
            </a:endParaRPr>
          </a:p>
          <a:p>
            <a:pPr indent="-342900" lvl="0" marL="457200" rtl="0" algn="l">
              <a:spcBef>
                <a:spcPts val="1200"/>
              </a:spcBef>
              <a:spcAft>
                <a:spcPts val="0"/>
              </a:spcAft>
              <a:buClr>
                <a:srgbClr val="000000"/>
              </a:buClr>
              <a:buSzPts val="1800"/>
              <a:buFont typeface="Proxima Nova"/>
              <a:buChar char="-"/>
            </a:pPr>
            <a:r>
              <a:rPr b="1" lang="en">
                <a:solidFill>
                  <a:srgbClr val="000000"/>
                </a:solidFill>
                <a:latin typeface="Proxima Nova"/>
                <a:ea typeface="Proxima Nova"/>
                <a:cs typeface="Proxima Nova"/>
                <a:sym typeface="Proxima Nova"/>
              </a:rPr>
              <a:t>Deep </a:t>
            </a:r>
            <a:r>
              <a:rPr b="1" lang="en">
                <a:solidFill>
                  <a:srgbClr val="000000"/>
                </a:solidFill>
                <a:latin typeface="Proxima Nova"/>
                <a:ea typeface="Proxima Nova"/>
                <a:cs typeface="Proxima Nova"/>
                <a:sym typeface="Proxima Nova"/>
              </a:rPr>
              <a:t>Convolutional</a:t>
            </a:r>
            <a:r>
              <a:rPr b="1" lang="en">
                <a:solidFill>
                  <a:srgbClr val="000000"/>
                </a:solidFill>
                <a:latin typeface="Proxima Nova"/>
                <a:ea typeface="Proxima Nova"/>
                <a:cs typeface="Proxima Nova"/>
                <a:sym typeface="Proxima Nova"/>
              </a:rPr>
              <a:t> Neural Network (CNN-SGD, CNN-ADAM)</a:t>
            </a:r>
            <a:endParaRPr b="1">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b="1" lang="en">
                <a:solidFill>
                  <a:srgbClr val="000000"/>
                </a:solidFill>
                <a:latin typeface="Proxima Nova"/>
                <a:ea typeface="Proxima Nova"/>
                <a:cs typeface="Proxima Nova"/>
                <a:sym typeface="Proxima Nova"/>
              </a:rPr>
              <a:t>MesoNet (Meso-1 and Meso-4)</a:t>
            </a:r>
            <a:endParaRPr b="1">
              <a:solidFill>
                <a:srgbClr val="000000"/>
              </a:solidFill>
              <a:latin typeface="Proxima Nova"/>
              <a:ea typeface="Proxima Nova"/>
              <a:cs typeface="Proxima Nova"/>
              <a:sym typeface="Proxima Nova"/>
            </a:endParaRPr>
          </a:p>
        </p:txBody>
      </p:sp>
      <p:pic>
        <p:nvPicPr>
          <p:cNvPr id="127" name="Google Shape;127;p22"/>
          <p:cNvPicPr preferRelativeResize="0"/>
          <p:nvPr/>
        </p:nvPicPr>
        <p:blipFill>
          <a:blip r:embed="rId3">
            <a:alphaModFix/>
          </a:blip>
          <a:stretch>
            <a:fillRect/>
          </a:stretch>
        </p:blipFill>
        <p:spPr>
          <a:xfrm>
            <a:off x="5377750" y="3016288"/>
            <a:ext cx="2952750" cy="1552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879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Preprocessing :</a:t>
            </a:r>
            <a:endParaRPr/>
          </a:p>
        </p:txBody>
      </p:sp>
      <p:pic>
        <p:nvPicPr>
          <p:cNvPr id="133" name="Google Shape;133;p23"/>
          <p:cNvPicPr preferRelativeResize="0"/>
          <p:nvPr/>
        </p:nvPicPr>
        <p:blipFill>
          <a:blip r:embed="rId3">
            <a:alphaModFix/>
          </a:blip>
          <a:stretch>
            <a:fillRect/>
          </a:stretch>
        </p:blipFill>
        <p:spPr>
          <a:xfrm>
            <a:off x="1568075" y="1093850"/>
            <a:ext cx="2173700" cy="3683375"/>
          </a:xfrm>
          <a:prstGeom prst="rect">
            <a:avLst/>
          </a:prstGeom>
          <a:noFill/>
          <a:ln>
            <a:noFill/>
          </a:ln>
        </p:spPr>
      </p:pic>
      <p:pic>
        <p:nvPicPr>
          <p:cNvPr id="134" name="Google Shape;134;p23"/>
          <p:cNvPicPr preferRelativeResize="0"/>
          <p:nvPr/>
        </p:nvPicPr>
        <p:blipFill rotWithShape="1">
          <a:blip r:embed="rId4">
            <a:alphaModFix/>
          </a:blip>
          <a:srcRect b="29711" l="0" r="0" t="0"/>
          <a:stretch/>
        </p:blipFill>
        <p:spPr>
          <a:xfrm>
            <a:off x="3898325" y="1076275"/>
            <a:ext cx="2816426" cy="2632201"/>
          </a:xfrm>
          <a:prstGeom prst="rect">
            <a:avLst/>
          </a:prstGeom>
          <a:noFill/>
          <a:ln>
            <a:noFill/>
          </a:ln>
        </p:spPr>
      </p:pic>
      <p:cxnSp>
        <p:nvCxnSpPr>
          <p:cNvPr id="135" name="Google Shape;135;p23"/>
          <p:cNvCxnSpPr>
            <a:stCxn id="134" idx="2"/>
          </p:cNvCxnSpPr>
          <p:nvPr/>
        </p:nvCxnSpPr>
        <p:spPr>
          <a:xfrm rot="5400000">
            <a:off x="4174788" y="3205526"/>
            <a:ext cx="628800" cy="1634700"/>
          </a:xfrm>
          <a:prstGeom prst="bentConnector2">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1261000" y="137160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 CNN</a:t>
            </a:r>
            <a:endParaRPr/>
          </a:p>
        </p:txBody>
      </p:sp>
      <p:sp>
        <p:nvSpPr>
          <p:cNvPr id="141" name="Google Shape;141;p24"/>
          <p:cNvSpPr txBox="1"/>
          <p:nvPr>
            <p:ph idx="1" type="body"/>
          </p:nvPr>
        </p:nvSpPr>
        <p:spPr>
          <a:xfrm>
            <a:off x="1261000" y="230742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roxima Nova"/>
                <a:ea typeface="Proxima Nova"/>
                <a:cs typeface="Proxima Nova"/>
                <a:sym typeface="Proxima Nova"/>
              </a:rPr>
              <a:t>Variant : CNN-SGD</a:t>
            </a:r>
            <a:endParaRPr b="1">
              <a:latin typeface="Proxima Nova"/>
              <a:ea typeface="Proxima Nova"/>
              <a:cs typeface="Proxima Nova"/>
              <a:sym typeface="Proxima Nova"/>
            </a:endParaRPr>
          </a:p>
          <a:p>
            <a:pPr indent="0" lvl="0" marL="0" rtl="0" algn="l">
              <a:spcBef>
                <a:spcPts val="1200"/>
              </a:spcBef>
              <a:spcAft>
                <a:spcPts val="1200"/>
              </a:spcAft>
              <a:buNone/>
            </a:pPr>
            <a:r>
              <a:rPr b="1" lang="en">
                <a:latin typeface="Proxima Nova"/>
                <a:ea typeface="Proxima Nova"/>
                <a:cs typeface="Proxima Nova"/>
                <a:sym typeface="Proxima Nova"/>
              </a:rPr>
              <a:t>Architecture</a:t>
            </a:r>
            <a:endParaRPr b="1">
              <a:latin typeface="Proxima Nova"/>
              <a:ea typeface="Proxima Nova"/>
              <a:cs typeface="Proxima Nova"/>
              <a:sym typeface="Proxima Nova"/>
            </a:endParaRPr>
          </a:p>
        </p:txBody>
      </p:sp>
      <p:pic>
        <p:nvPicPr>
          <p:cNvPr id="142" name="Google Shape;142;p24"/>
          <p:cNvPicPr preferRelativeResize="0"/>
          <p:nvPr/>
        </p:nvPicPr>
        <p:blipFill>
          <a:blip r:embed="rId3">
            <a:alphaModFix/>
          </a:blip>
          <a:stretch>
            <a:fillRect/>
          </a:stretch>
        </p:blipFill>
        <p:spPr>
          <a:xfrm>
            <a:off x="5202525" y="365850"/>
            <a:ext cx="2029425" cy="44118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:CNN</a:t>
            </a:r>
            <a:endParaRPr/>
          </a:p>
        </p:txBody>
      </p:sp>
      <p:sp>
        <p:nvSpPr>
          <p:cNvPr id="148" name="Google Shape;148;p2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roxima Nova"/>
                <a:ea typeface="Proxima Nova"/>
                <a:cs typeface="Proxima Nova"/>
                <a:sym typeface="Proxima Nova"/>
              </a:rPr>
              <a:t>Variant : CNN-SGD</a:t>
            </a:r>
            <a:endParaRPr b="1">
              <a:latin typeface="Proxima Nova"/>
              <a:ea typeface="Proxima Nova"/>
              <a:cs typeface="Proxima Nova"/>
              <a:sym typeface="Proxima Nova"/>
            </a:endParaRPr>
          </a:p>
          <a:p>
            <a:pPr indent="0" lvl="0" marL="0" rtl="0" algn="l">
              <a:spcBef>
                <a:spcPts val="1200"/>
              </a:spcBef>
              <a:spcAft>
                <a:spcPts val="1200"/>
              </a:spcAft>
              <a:buNone/>
            </a:pPr>
            <a:r>
              <a:rPr b="1" lang="en">
                <a:latin typeface="Proxima Nova"/>
                <a:ea typeface="Proxima Nova"/>
                <a:cs typeface="Proxima Nova"/>
                <a:sym typeface="Proxima Nova"/>
              </a:rPr>
              <a:t>Loss Plot</a:t>
            </a:r>
            <a:endParaRPr b="1">
              <a:latin typeface="Proxima Nova"/>
              <a:ea typeface="Proxima Nova"/>
              <a:cs typeface="Proxima Nova"/>
              <a:sym typeface="Proxima Nova"/>
            </a:endParaRPr>
          </a:p>
        </p:txBody>
      </p:sp>
      <p:pic>
        <p:nvPicPr>
          <p:cNvPr id="149" name="Google Shape;149;p25"/>
          <p:cNvPicPr preferRelativeResize="0"/>
          <p:nvPr/>
        </p:nvPicPr>
        <p:blipFill>
          <a:blip r:embed="rId3">
            <a:alphaModFix/>
          </a:blip>
          <a:stretch>
            <a:fillRect/>
          </a:stretch>
        </p:blipFill>
        <p:spPr>
          <a:xfrm>
            <a:off x="3740476" y="969776"/>
            <a:ext cx="4368800" cy="310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:CNN</a:t>
            </a:r>
            <a:endParaRPr/>
          </a:p>
        </p:txBody>
      </p:sp>
      <p:sp>
        <p:nvSpPr>
          <p:cNvPr id="155" name="Google Shape;155;p2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roxima Nova"/>
                <a:ea typeface="Proxima Nova"/>
                <a:cs typeface="Proxima Nova"/>
                <a:sym typeface="Proxima Nova"/>
              </a:rPr>
              <a:t>Variant : CNN-ADAM</a:t>
            </a:r>
            <a:endParaRPr b="1">
              <a:latin typeface="Proxima Nova"/>
              <a:ea typeface="Proxima Nova"/>
              <a:cs typeface="Proxima Nova"/>
              <a:sym typeface="Proxima Nova"/>
            </a:endParaRPr>
          </a:p>
          <a:p>
            <a:pPr indent="0" lvl="0" marL="0" rtl="0" algn="l">
              <a:spcBef>
                <a:spcPts val="1200"/>
              </a:spcBef>
              <a:spcAft>
                <a:spcPts val="0"/>
              </a:spcAft>
              <a:buNone/>
            </a:pPr>
            <a:r>
              <a:rPr b="1" lang="en">
                <a:latin typeface="Proxima Nova"/>
                <a:ea typeface="Proxima Nova"/>
                <a:cs typeface="Proxima Nova"/>
                <a:sym typeface="Proxima Nova"/>
              </a:rPr>
              <a:t>Loss Plot</a:t>
            </a:r>
            <a:endParaRPr b="1">
              <a:latin typeface="Proxima Nova"/>
              <a:ea typeface="Proxima Nova"/>
              <a:cs typeface="Proxima Nova"/>
              <a:sym typeface="Proxima Nova"/>
            </a:endParaRPr>
          </a:p>
          <a:p>
            <a:pPr indent="0" lvl="0" marL="0" rtl="0" algn="l">
              <a:spcBef>
                <a:spcPts val="1200"/>
              </a:spcBef>
              <a:spcAft>
                <a:spcPts val="1200"/>
              </a:spcAft>
              <a:buNone/>
            </a:pPr>
            <a:r>
              <a:t/>
            </a:r>
            <a:endParaRPr/>
          </a:p>
        </p:txBody>
      </p:sp>
      <p:pic>
        <p:nvPicPr>
          <p:cNvPr id="156" name="Google Shape;156;p26"/>
          <p:cNvPicPr preferRelativeResize="0"/>
          <p:nvPr/>
        </p:nvPicPr>
        <p:blipFill>
          <a:blip r:embed="rId3">
            <a:alphaModFix/>
          </a:blip>
          <a:stretch>
            <a:fillRect/>
          </a:stretch>
        </p:blipFill>
        <p:spPr>
          <a:xfrm>
            <a:off x="3886450" y="1093838"/>
            <a:ext cx="4305300" cy="3000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:CNN</a:t>
            </a:r>
            <a:endParaRPr/>
          </a:p>
        </p:txBody>
      </p:sp>
      <p:sp>
        <p:nvSpPr>
          <p:cNvPr id="162" name="Google Shape;162;p27"/>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latin typeface="Proxima Nova"/>
                <a:ea typeface="Proxima Nova"/>
                <a:cs typeface="Proxima Nova"/>
                <a:sym typeface="Proxima Nova"/>
              </a:rPr>
              <a:t>Final Result :</a:t>
            </a:r>
            <a:endParaRPr/>
          </a:p>
        </p:txBody>
      </p:sp>
      <p:pic>
        <p:nvPicPr>
          <p:cNvPr id="163" name="Google Shape;163;p27"/>
          <p:cNvPicPr preferRelativeResize="0"/>
          <p:nvPr/>
        </p:nvPicPr>
        <p:blipFill>
          <a:blip r:embed="rId3">
            <a:alphaModFix/>
          </a:blip>
          <a:stretch>
            <a:fillRect/>
          </a:stretch>
        </p:blipFill>
        <p:spPr>
          <a:xfrm>
            <a:off x="0" y="1896931"/>
            <a:ext cx="9143999" cy="1349638"/>
          </a:xfrm>
          <a:prstGeom prst="rect">
            <a:avLst/>
          </a:prstGeom>
          <a:noFill/>
          <a:ln>
            <a:noFill/>
          </a:ln>
        </p:spPr>
      </p:pic>
      <p:pic>
        <p:nvPicPr>
          <p:cNvPr id="164" name="Google Shape;164;p27"/>
          <p:cNvPicPr preferRelativeResize="0"/>
          <p:nvPr/>
        </p:nvPicPr>
        <p:blipFill>
          <a:blip r:embed="rId4">
            <a:alphaModFix/>
          </a:blip>
          <a:stretch>
            <a:fillRect/>
          </a:stretch>
        </p:blipFill>
        <p:spPr>
          <a:xfrm>
            <a:off x="117900" y="3323225"/>
            <a:ext cx="8124825" cy="15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1122925" y="151830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:Mesonet</a:t>
            </a:r>
            <a:endParaRPr/>
          </a:p>
        </p:txBody>
      </p:sp>
      <p:sp>
        <p:nvSpPr>
          <p:cNvPr id="170" name="Google Shape;170;p28"/>
          <p:cNvSpPr txBox="1"/>
          <p:nvPr>
            <p:ph idx="1" type="body"/>
          </p:nvPr>
        </p:nvSpPr>
        <p:spPr>
          <a:xfrm>
            <a:off x="1122925" y="245412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roxima Nova"/>
                <a:ea typeface="Proxima Nova"/>
                <a:cs typeface="Proxima Nova"/>
                <a:sym typeface="Proxima Nova"/>
              </a:rPr>
              <a:t>Variant : Meso1</a:t>
            </a:r>
            <a:endParaRPr b="1">
              <a:latin typeface="Proxima Nova"/>
              <a:ea typeface="Proxima Nova"/>
              <a:cs typeface="Proxima Nova"/>
              <a:sym typeface="Proxima Nova"/>
            </a:endParaRPr>
          </a:p>
          <a:p>
            <a:pPr indent="0" lvl="0" marL="0" rtl="0" algn="l">
              <a:spcBef>
                <a:spcPts val="1200"/>
              </a:spcBef>
              <a:spcAft>
                <a:spcPts val="0"/>
              </a:spcAft>
              <a:buNone/>
            </a:pPr>
            <a:r>
              <a:rPr b="1" lang="en">
                <a:latin typeface="Proxima Nova"/>
                <a:ea typeface="Proxima Nova"/>
                <a:cs typeface="Proxima Nova"/>
                <a:sym typeface="Proxima Nova"/>
              </a:rPr>
              <a:t>Architecture</a:t>
            </a:r>
            <a:endParaRPr b="1">
              <a:latin typeface="Proxima Nova"/>
              <a:ea typeface="Proxima Nova"/>
              <a:cs typeface="Proxima Nova"/>
              <a:sym typeface="Proxima Nova"/>
            </a:endParaRPr>
          </a:p>
          <a:p>
            <a:pPr indent="0" lvl="0" marL="0" rtl="0" algn="l">
              <a:spcBef>
                <a:spcPts val="1200"/>
              </a:spcBef>
              <a:spcAft>
                <a:spcPts val="1200"/>
              </a:spcAft>
              <a:buNone/>
            </a:pPr>
            <a:r>
              <a:t/>
            </a:r>
            <a:endParaRPr/>
          </a:p>
        </p:txBody>
      </p:sp>
      <p:pic>
        <p:nvPicPr>
          <p:cNvPr id="171" name="Google Shape;171;p28"/>
          <p:cNvPicPr preferRelativeResize="0"/>
          <p:nvPr/>
        </p:nvPicPr>
        <p:blipFill>
          <a:blip r:embed="rId3">
            <a:alphaModFix/>
          </a:blip>
          <a:stretch>
            <a:fillRect/>
          </a:stretch>
        </p:blipFill>
        <p:spPr>
          <a:xfrm>
            <a:off x="5024763" y="292850"/>
            <a:ext cx="2390775" cy="447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:Mesonet</a:t>
            </a:r>
            <a:endParaRPr/>
          </a:p>
        </p:txBody>
      </p:sp>
      <p:sp>
        <p:nvSpPr>
          <p:cNvPr id="177" name="Google Shape;177;p2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roxima Nova"/>
                <a:ea typeface="Proxima Nova"/>
                <a:cs typeface="Proxima Nova"/>
                <a:sym typeface="Proxima Nova"/>
              </a:rPr>
              <a:t>Variant : Meso1</a:t>
            </a:r>
            <a:endParaRPr b="1">
              <a:latin typeface="Proxima Nova"/>
              <a:ea typeface="Proxima Nova"/>
              <a:cs typeface="Proxima Nova"/>
              <a:sym typeface="Proxima Nova"/>
            </a:endParaRPr>
          </a:p>
          <a:p>
            <a:pPr indent="0" lvl="0" marL="0" rtl="0" algn="l">
              <a:spcBef>
                <a:spcPts val="1200"/>
              </a:spcBef>
              <a:spcAft>
                <a:spcPts val="0"/>
              </a:spcAft>
              <a:buNone/>
            </a:pPr>
            <a:r>
              <a:rPr b="1" lang="en">
                <a:latin typeface="Proxima Nova"/>
                <a:ea typeface="Proxima Nova"/>
                <a:cs typeface="Proxima Nova"/>
                <a:sym typeface="Proxima Nova"/>
              </a:rPr>
              <a:t>Accuracy and Loss Plots</a:t>
            </a:r>
            <a:endParaRPr b="1">
              <a:latin typeface="Proxima Nova"/>
              <a:ea typeface="Proxima Nova"/>
              <a:cs typeface="Proxima Nova"/>
              <a:sym typeface="Proxima Nova"/>
            </a:endParaRPr>
          </a:p>
          <a:p>
            <a:pPr indent="0" lvl="0" marL="0" rtl="0" algn="l">
              <a:spcBef>
                <a:spcPts val="1200"/>
              </a:spcBef>
              <a:spcAft>
                <a:spcPts val="1200"/>
              </a:spcAft>
              <a:buNone/>
            </a:pPr>
            <a:r>
              <a:t/>
            </a:r>
            <a:endParaRPr/>
          </a:p>
        </p:txBody>
      </p:sp>
      <p:pic>
        <p:nvPicPr>
          <p:cNvPr id="178" name="Google Shape;178;p29"/>
          <p:cNvPicPr preferRelativeResize="0"/>
          <p:nvPr/>
        </p:nvPicPr>
        <p:blipFill>
          <a:blip r:embed="rId3">
            <a:alphaModFix/>
          </a:blip>
          <a:stretch>
            <a:fillRect/>
          </a:stretch>
        </p:blipFill>
        <p:spPr>
          <a:xfrm>
            <a:off x="1213825" y="2299500"/>
            <a:ext cx="6819900" cy="230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941675" y="152692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:MesoNet 4</a:t>
            </a:r>
            <a:endParaRPr/>
          </a:p>
        </p:txBody>
      </p:sp>
      <p:sp>
        <p:nvSpPr>
          <p:cNvPr id="184" name="Google Shape;184;p30"/>
          <p:cNvSpPr txBox="1"/>
          <p:nvPr>
            <p:ph idx="1" type="body"/>
          </p:nvPr>
        </p:nvSpPr>
        <p:spPr>
          <a:xfrm>
            <a:off x="941675" y="2462750"/>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roxima Nova"/>
                <a:ea typeface="Proxima Nova"/>
                <a:cs typeface="Proxima Nova"/>
                <a:sym typeface="Proxima Nova"/>
              </a:rPr>
              <a:t>Variant : Meso4</a:t>
            </a:r>
            <a:endParaRPr b="1">
              <a:latin typeface="Proxima Nova"/>
              <a:ea typeface="Proxima Nova"/>
              <a:cs typeface="Proxima Nova"/>
              <a:sym typeface="Proxima Nova"/>
            </a:endParaRPr>
          </a:p>
          <a:p>
            <a:pPr indent="0" lvl="0" marL="0" rtl="0" algn="l">
              <a:spcBef>
                <a:spcPts val="1200"/>
              </a:spcBef>
              <a:spcAft>
                <a:spcPts val="0"/>
              </a:spcAft>
              <a:buNone/>
            </a:pPr>
            <a:r>
              <a:rPr b="1" lang="en">
                <a:latin typeface="Proxima Nova"/>
                <a:ea typeface="Proxima Nova"/>
                <a:cs typeface="Proxima Nova"/>
                <a:sym typeface="Proxima Nova"/>
              </a:rPr>
              <a:t>Architecture</a:t>
            </a:r>
            <a:endParaRPr b="1">
              <a:latin typeface="Proxima Nova"/>
              <a:ea typeface="Proxima Nova"/>
              <a:cs typeface="Proxima Nova"/>
              <a:sym typeface="Proxima Nova"/>
            </a:endParaRPr>
          </a:p>
          <a:p>
            <a:pPr indent="0" lvl="0" marL="0" rtl="0" algn="l">
              <a:spcBef>
                <a:spcPts val="1200"/>
              </a:spcBef>
              <a:spcAft>
                <a:spcPts val="1200"/>
              </a:spcAft>
              <a:buNone/>
            </a:pPr>
            <a:r>
              <a:t/>
            </a:r>
            <a:endParaRPr/>
          </a:p>
        </p:txBody>
      </p:sp>
      <p:pic>
        <p:nvPicPr>
          <p:cNvPr id="185" name="Google Shape;185;p30"/>
          <p:cNvPicPr preferRelativeResize="0"/>
          <p:nvPr/>
        </p:nvPicPr>
        <p:blipFill>
          <a:blip r:embed="rId3">
            <a:alphaModFix/>
          </a:blip>
          <a:stretch>
            <a:fillRect/>
          </a:stretch>
        </p:blipFill>
        <p:spPr>
          <a:xfrm>
            <a:off x="4379725" y="133763"/>
            <a:ext cx="3839851" cy="48069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:MesoNet</a:t>
            </a:r>
            <a:endParaRPr/>
          </a:p>
        </p:txBody>
      </p:sp>
      <p:sp>
        <p:nvSpPr>
          <p:cNvPr id="191" name="Google Shape;191;p3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Proxima Nova"/>
                <a:ea typeface="Proxima Nova"/>
                <a:cs typeface="Proxima Nova"/>
                <a:sym typeface="Proxima Nova"/>
              </a:rPr>
              <a:t>Variant : Meso4</a:t>
            </a:r>
            <a:endParaRPr b="1">
              <a:latin typeface="Proxima Nova"/>
              <a:ea typeface="Proxima Nova"/>
              <a:cs typeface="Proxima Nova"/>
              <a:sym typeface="Proxima Nova"/>
            </a:endParaRPr>
          </a:p>
          <a:p>
            <a:pPr indent="0" lvl="0" marL="0" rtl="0" algn="l">
              <a:spcBef>
                <a:spcPts val="1200"/>
              </a:spcBef>
              <a:spcAft>
                <a:spcPts val="0"/>
              </a:spcAft>
              <a:buNone/>
            </a:pPr>
            <a:r>
              <a:rPr b="1" lang="en">
                <a:latin typeface="Proxima Nova"/>
                <a:ea typeface="Proxima Nova"/>
                <a:cs typeface="Proxima Nova"/>
                <a:sym typeface="Proxima Nova"/>
              </a:rPr>
              <a:t>Accuracy and Loss PLot</a:t>
            </a:r>
            <a:endParaRPr b="1">
              <a:latin typeface="Proxima Nova"/>
              <a:ea typeface="Proxima Nova"/>
              <a:cs typeface="Proxima Nova"/>
              <a:sym typeface="Proxima Nova"/>
            </a:endParaRPr>
          </a:p>
          <a:p>
            <a:pPr indent="0" lvl="0" marL="0" rtl="0" algn="l">
              <a:spcBef>
                <a:spcPts val="1200"/>
              </a:spcBef>
              <a:spcAft>
                <a:spcPts val="1200"/>
              </a:spcAft>
              <a:buNone/>
            </a:pPr>
            <a:r>
              <a:t/>
            </a:r>
            <a:endParaRPr/>
          </a:p>
        </p:txBody>
      </p:sp>
      <p:pic>
        <p:nvPicPr>
          <p:cNvPr id="192" name="Google Shape;192;p31"/>
          <p:cNvPicPr preferRelativeResize="0"/>
          <p:nvPr/>
        </p:nvPicPr>
        <p:blipFill>
          <a:blip r:embed="rId3">
            <a:alphaModFix/>
          </a:blip>
          <a:stretch>
            <a:fillRect/>
          </a:stretch>
        </p:blipFill>
        <p:spPr>
          <a:xfrm>
            <a:off x="1147750" y="2263788"/>
            <a:ext cx="6848475" cy="2238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65" name="Google Shape;65;p14"/>
          <p:cNvSpPr txBox="1"/>
          <p:nvPr>
            <p:ph idx="1" type="body"/>
          </p:nvPr>
        </p:nvSpPr>
        <p:spPr>
          <a:xfrm>
            <a:off x="311700" y="1000075"/>
            <a:ext cx="8520600" cy="33402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rmAutofit/>
          </a:bodyPr>
          <a:lstStyle/>
          <a:p>
            <a:pPr indent="-336550" lvl="0" marL="457200" rtl="0" algn="l">
              <a:spcBef>
                <a:spcPts val="0"/>
              </a:spcBef>
              <a:spcAft>
                <a:spcPts val="0"/>
              </a:spcAft>
              <a:buClr>
                <a:srgbClr val="000000"/>
              </a:buClr>
              <a:buSzPts val="1700"/>
              <a:buFont typeface="Proxima Nova"/>
              <a:buAutoNum type="arabicPeriod"/>
            </a:pPr>
            <a:r>
              <a:rPr b="1" lang="en" sz="1700">
                <a:solidFill>
                  <a:srgbClr val="000000"/>
                </a:solidFill>
                <a:latin typeface="Proxima Nova"/>
                <a:ea typeface="Proxima Nova"/>
                <a:cs typeface="Proxima Nova"/>
                <a:sym typeface="Proxima Nova"/>
              </a:rPr>
              <a:t>Revenge Porn :</a:t>
            </a:r>
            <a:r>
              <a:rPr lang="en" sz="1700">
                <a:solidFill>
                  <a:srgbClr val="000000"/>
                </a:solidFill>
                <a:latin typeface="Proxima Nova"/>
                <a:ea typeface="Proxima Nova"/>
                <a:cs typeface="Proxima Nova"/>
                <a:sym typeface="Proxima Nova"/>
              </a:rPr>
              <a:t> </a:t>
            </a:r>
            <a:r>
              <a:rPr b="1" lang="en" sz="1700">
                <a:solidFill>
                  <a:srgbClr val="000000"/>
                </a:solidFill>
                <a:latin typeface="Proxima Nova"/>
                <a:ea typeface="Proxima Nova"/>
                <a:cs typeface="Proxima Nova"/>
                <a:sym typeface="Proxima Nova"/>
              </a:rPr>
              <a:t>Deepfakes were used to swap faces of celebrities or politicians to bodies in porn images and videos. The first deepfake video emerged in 2017 where face of a celebrity was swapped to face of a porn actor. </a:t>
            </a:r>
            <a:endParaRPr b="1" sz="1700">
              <a:solidFill>
                <a:srgbClr val="000000"/>
              </a:solidFill>
              <a:latin typeface="Proxima Nova"/>
              <a:ea typeface="Proxima Nova"/>
              <a:cs typeface="Proxima Nova"/>
              <a:sym typeface="Proxima Nova"/>
            </a:endParaRPr>
          </a:p>
          <a:p>
            <a:pPr indent="-336550" lvl="0" marL="457200" rtl="0" algn="l">
              <a:spcBef>
                <a:spcPts val="0"/>
              </a:spcBef>
              <a:spcAft>
                <a:spcPts val="0"/>
              </a:spcAft>
              <a:buClr>
                <a:srgbClr val="000000"/>
              </a:buClr>
              <a:buSzPts val="1700"/>
              <a:buFont typeface="Proxima Nova"/>
              <a:buAutoNum type="arabicPeriod"/>
            </a:pPr>
            <a:r>
              <a:rPr b="1" lang="en" sz="1700">
                <a:solidFill>
                  <a:srgbClr val="000000"/>
                </a:solidFill>
                <a:latin typeface="Proxima Nova"/>
                <a:ea typeface="Proxima Nova"/>
                <a:cs typeface="Proxima Nova"/>
                <a:sym typeface="Proxima Nova"/>
              </a:rPr>
              <a:t>Falsification : </a:t>
            </a:r>
            <a:r>
              <a:rPr b="1" lang="en" sz="1700">
                <a:solidFill>
                  <a:srgbClr val="000000"/>
                </a:solidFill>
                <a:latin typeface="Proxima Nova"/>
                <a:ea typeface="Proxima Nova"/>
                <a:cs typeface="Proxima Nova"/>
                <a:sym typeface="Proxima Nova"/>
              </a:rPr>
              <a:t>Videos of world leaders with fake speeches for falsification purposes</a:t>
            </a:r>
            <a:endParaRPr b="1" sz="1700">
              <a:solidFill>
                <a:srgbClr val="000000"/>
              </a:solidFill>
              <a:latin typeface="Proxima Nova"/>
              <a:ea typeface="Proxima Nova"/>
              <a:cs typeface="Proxima Nova"/>
              <a:sym typeface="Proxima Nova"/>
            </a:endParaRPr>
          </a:p>
          <a:p>
            <a:pPr indent="-336550" lvl="0" marL="457200" rtl="0" algn="l">
              <a:spcBef>
                <a:spcPts val="0"/>
              </a:spcBef>
              <a:spcAft>
                <a:spcPts val="0"/>
              </a:spcAft>
              <a:buClr>
                <a:srgbClr val="000000"/>
              </a:buClr>
              <a:buSzPts val="1700"/>
              <a:buFont typeface="Proxima Nova"/>
              <a:buAutoNum type="arabicPeriod"/>
            </a:pPr>
            <a:r>
              <a:rPr b="1" lang="en" sz="1700">
                <a:solidFill>
                  <a:srgbClr val="000000"/>
                </a:solidFill>
                <a:latin typeface="Proxima Nova"/>
                <a:ea typeface="Proxima Nova"/>
                <a:cs typeface="Proxima Nova"/>
                <a:sym typeface="Proxima Nova"/>
              </a:rPr>
              <a:t>Threat to violation of privacy and identity</a:t>
            </a:r>
            <a:endParaRPr b="1" sz="1700">
              <a:solidFill>
                <a:srgbClr val="000000"/>
              </a:solidFill>
              <a:latin typeface="Proxima Nova"/>
              <a:ea typeface="Proxima Nova"/>
              <a:cs typeface="Proxima Nova"/>
              <a:sym typeface="Proxima Nova"/>
            </a:endParaRPr>
          </a:p>
          <a:p>
            <a:pPr indent="-336550" lvl="0" marL="457200" rtl="0" algn="l">
              <a:spcBef>
                <a:spcPts val="0"/>
              </a:spcBef>
              <a:spcAft>
                <a:spcPts val="0"/>
              </a:spcAft>
              <a:buClr>
                <a:srgbClr val="000000"/>
              </a:buClr>
              <a:buSzPts val="1700"/>
              <a:buFont typeface="Proxima Nova"/>
              <a:buAutoNum type="arabicPeriod"/>
            </a:pPr>
            <a:r>
              <a:rPr b="1" lang="en" sz="1700">
                <a:solidFill>
                  <a:srgbClr val="000000"/>
                </a:solidFill>
                <a:latin typeface="Proxima Nova"/>
                <a:ea typeface="Proxima Nova"/>
                <a:cs typeface="Proxima Nova"/>
                <a:sym typeface="Proxima Nova"/>
              </a:rPr>
              <a:t>Fake News</a:t>
            </a:r>
            <a:endParaRPr b="1" sz="1700">
              <a:solidFill>
                <a:srgbClr val="000000"/>
              </a:solidFill>
              <a:latin typeface="Proxima Nova"/>
              <a:ea typeface="Proxima Nova"/>
              <a:cs typeface="Proxima Nova"/>
              <a:sym typeface="Proxima Nova"/>
            </a:endParaRPr>
          </a:p>
          <a:p>
            <a:pPr indent="-336550" lvl="0" marL="457200" rtl="0" algn="l">
              <a:spcBef>
                <a:spcPts val="0"/>
              </a:spcBef>
              <a:spcAft>
                <a:spcPts val="0"/>
              </a:spcAft>
              <a:buClr>
                <a:srgbClr val="000000"/>
              </a:buClr>
              <a:buSzPts val="1700"/>
              <a:buFont typeface="Proxima Nova"/>
              <a:buAutoNum type="arabicPeriod"/>
            </a:pPr>
            <a:r>
              <a:rPr b="1" lang="en" sz="1700">
                <a:solidFill>
                  <a:srgbClr val="000000"/>
                </a:solidFill>
                <a:latin typeface="Proxima Nova"/>
                <a:ea typeface="Proxima Nova"/>
                <a:cs typeface="Proxima Nova"/>
                <a:sym typeface="Proxima Nova"/>
              </a:rPr>
              <a:t>Financial Fraud</a:t>
            </a:r>
            <a:endParaRPr b="1" sz="1700">
              <a:solidFill>
                <a:srgbClr val="000000"/>
              </a:solidFill>
              <a:latin typeface="Proxima Nova"/>
              <a:ea typeface="Proxima Nova"/>
              <a:cs typeface="Proxima Nova"/>
              <a:sym typeface="Proxima Nova"/>
            </a:endParaRPr>
          </a:p>
        </p:txBody>
      </p:sp>
      <p:pic>
        <p:nvPicPr>
          <p:cNvPr id="66" name="Google Shape;66;p14"/>
          <p:cNvPicPr preferRelativeResize="0"/>
          <p:nvPr/>
        </p:nvPicPr>
        <p:blipFill>
          <a:blip r:embed="rId3">
            <a:alphaModFix/>
          </a:blip>
          <a:stretch>
            <a:fillRect/>
          </a:stretch>
        </p:blipFill>
        <p:spPr>
          <a:xfrm>
            <a:off x="5120350" y="2480425"/>
            <a:ext cx="3711950" cy="2087975"/>
          </a:xfrm>
          <a:prstGeom prst="rect">
            <a:avLst/>
          </a:prstGeom>
          <a:noFill/>
          <a:ln>
            <a:noFill/>
          </a:ln>
        </p:spPr>
      </p:pic>
      <p:sp>
        <p:nvSpPr>
          <p:cNvPr id="67" name="Google Shape;67;p14"/>
          <p:cNvSpPr txBox="1"/>
          <p:nvPr/>
        </p:nvSpPr>
        <p:spPr>
          <a:xfrm>
            <a:off x="898500" y="4779900"/>
            <a:ext cx="8791800" cy="323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1200"/>
              </a:spcAft>
              <a:buNone/>
            </a:pPr>
            <a:r>
              <a:rPr lang="en" sz="900"/>
              <a:t>Source : </a:t>
            </a:r>
            <a:r>
              <a:rPr lang="en" sz="900" u="sng">
                <a:solidFill>
                  <a:schemeClr val="hlink"/>
                </a:solidFill>
                <a:hlinkClick r:id="rId4"/>
              </a:rPr>
              <a:t>https://www.theverge.com/tldr/2018/4/17/17247334/ai-fake-news-video-barack-obama-jordan-peele-buzzfeed</a:t>
            </a:r>
            <a:endParaRPr sz="600"/>
          </a:p>
        </p:txBody>
      </p:sp>
      <p:pic>
        <p:nvPicPr>
          <p:cNvPr id="68" name="Google Shape;68;p14"/>
          <p:cNvPicPr preferRelativeResize="0"/>
          <p:nvPr/>
        </p:nvPicPr>
        <p:blipFill>
          <a:blip r:embed="rId5">
            <a:alphaModFix/>
          </a:blip>
          <a:stretch>
            <a:fillRect/>
          </a:stretch>
        </p:blipFill>
        <p:spPr>
          <a:xfrm flipH="1">
            <a:off x="3512152" y="4461725"/>
            <a:ext cx="5470200" cy="200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:MesoNet</a:t>
            </a:r>
            <a:endParaRPr/>
          </a:p>
        </p:txBody>
      </p:sp>
      <p:sp>
        <p:nvSpPr>
          <p:cNvPr id="198" name="Google Shape;198;p3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Proxima Nova"/>
                <a:ea typeface="Proxima Nova"/>
                <a:cs typeface="Proxima Nova"/>
                <a:sym typeface="Proxima Nova"/>
              </a:rPr>
              <a:t>Variant : Meso4</a:t>
            </a:r>
            <a:endParaRPr b="1">
              <a:solidFill>
                <a:srgbClr val="000000"/>
              </a:solidFill>
              <a:latin typeface="Proxima Nova"/>
              <a:ea typeface="Proxima Nova"/>
              <a:cs typeface="Proxima Nova"/>
              <a:sym typeface="Proxima Nova"/>
            </a:endParaRPr>
          </a:p>
          <a:p>
            <a:pPr indent="0" lvl="0" marL="0" rtl="0" algn="l">
              <a:spcBef>
                <a:spcPts val="1200"/>
              </a:spcBef>
              <a:spcAft>
                <a:spcPts val="1200"/>
              </a:spcAft>
              <a:buNone/>
            </a:pPr>
            <a:r>
              <a:rPr b="1" lang="en">
                <a:solidFill>
                  <a:srgbClr val="000000"/>
                </a:solidFill>
                <a:latin typeface="Proxima Nova"/>
                <a:ea typeface="Proxima Nova"/>
                <a:cs typeface="Proxima Nova"/>
                <a:sym typeface="Proxima Nova"/>
              </a:rPr>
              <a:t>Results</a:t>
            </a:r>
            <a:endParaRPr>
              <a:solidFill>
                <a:srgbClr val="000000"/>
              </a:solidFill>
            </a:endParaRPr>
          </a:p>
        </p:txBody>
      </p:sp>
      <p:pic>
        <p:nvPicPr>
          <p:cNvPr id="199" name="Google Shape;199;p32"/>
          <p:cNvPicPr preferRelativeResize="0"/>
          <p:nvPr/>
        </p:nvPicPr>
        <p:blipFill>
          <a:blip r:embed="rId3">
            <a:alphaModFix/>
          </a:blip>
          <a:stretch>
            <a:fillRect/>
          </a:stretch>
        </p:blipFill>
        <p:spPr>
          <a:xfrm>
            <a:off x="471475" y="2919250"/>
            <a:ext cx="8201025" cy="685800"/>
          </a:xfrm>
          <a:prstGeom prst="rect">
            <a:avLst/>
          </a:prstGeom>
          <a:noFill/>
          <a:ln>
            <a:noFill/>
          </a:ln>
        </p:spPr>
      </p:pic>
      <p:pic>
        <p:nvPicPr>
          <p:cNvPr id="200" name="Google Shape;200;p32"/>
          <p:cNvPicPr preferRelativeResize="0"/>
          <p:nvPr/>
        </p:nvPicPr>
        <p:blipFill>
          <a:blip r:embed="rId4">
            <a:alphaModFix/>
          </a:blip>
          <a:stretch>
            <a:fillRect/>
          </a:stretch>
        </p:blipFill>
        <p:spPr>
          <a:xfrm>
            <a:off x="471475" y="2238375"/>
            <a:ext cx="8172450" cy="666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:Results</a:t>
            </a:r>
            <a:endParaRPr/>
          </a:p>
        </p:txBody>
      </p:sp>
      <p:pic>
        <p:nvPicPr>
          <p:cNvPr id="206" name="Google Shape;206;p33"/>
          <p:cNvPicPr preferRelativeResize="0"/>
          <p:nvPr/>
        </p:nvPicPr>
        <p:blipFill>
          <a:blip r:embed="rId3">
            <a:alphaModFix/>
          </a:blip>
          <a:stretch>
            <a:fillRect/>
          </a:stretch>
        </p:blipFill>
        <p:spPr>
          <a:xfrm>
            <a:off x="447675" y="1609725"/>
            <a:ext cx="8248650" cy="1924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Baseline :LimiTATIONS/ASSUMPTIONS</a:t>
            </a:r>
            <a:endParaRPr/>
          </a:p>
        </p:txBody>
      </p:sp>
      <p:sp>
        <p:nvSpPr>
          <p:cNvPr id="212" name="Google Shape;212;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rgbClr val="000000"/>
              </a:solidFill>
              <a:latin typeface="Proxima Nova"/>
              <a:ea typeface="Proxima Nova"/>
              <a:cs typeface="Proxima Nova"/>
              <a:sym typeface="Proxima Nova"/>
            </a:endParaRPr>
          </a:p>
          <a:p>
            <a:pPr indent="-342900" lvl="0" marL="457200" rtl="0" algn="l">
              <a:spcBef>
                <a:spcPts val="1200"/>
              </a:spcBef>
              <a:spcAft>
                <a:spcPts val="0"/>
              </a:spcAft>
              <a:buClr>
                <a:srgbClr val="000000"/>
              </a:buClr>
              <a:buSzPts val="1800"/>
              <a:buFont typeface="Proxima Nova"/>
              <a:buAutoNum type="arabicPeriod"/>
            </a:pPr>
            <a:r>
              <a:rPr b="1" lang="en">
                <a:solidFill>
                  <a:srgbClr val="000000"/>
                </a:solidFill>
                <a:latin typeface="Proxima Nova"/>
                <a:ea typeface="Proxima Nova"/>
                <a:cs typeface="Proxima Nova"/>
                <a:sym typeface="Proxima Nova"/>
              </a:rPr>
              <a:t>Due to computational bottleneck, baseline was performed on a single batch ‘’dfdc_train-part_13.zip’’</a:t>
            </a:r>
            <a:endParaRPr b="1">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AutoNum type="arabicPeriod"/>
            </a:pPr>
            <a:r>
              <a:rPr b="1" lang="en">
                <a:solidFill>
                  <a:srgbClr val="000000"/>
                </a:solidFill>
                <a:latin typeface="Proxima Nova"/>
                <a:ea typeface="Proxima Nova"/>
                <a:cs typeface="Proxima Nova"/>
                <a:sym typeface="Proxima Nova"/>
              </a:rPr>
              <a:t>Furthermore 3 Parts were taken from Batch ‘’dfdc_train-part_13.zip’’.</a:t>
            </a:r>
            <a:endParaRPr b="1">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AutoNum type="arabicPeriod"/>
            </a:pPr>
            <a:r>
              <a:rPr b="1" lang="en">
                <a:solidFill>
                  <a:srgbClr val="000000"/>
                </a:solidFill>
                <a:latin typeface="Proxima Nova"/>
                <a:ea typeface="Proxima Nova"/>
                <a:cs typeface="Proxima Nova"/>
                <a:sym typeface="Proxima Nova"/>
              </a:rPr>
              <a:t>Key Observations : High Correlation among data as it was created by few actors.</a:t>
            </a:r>
            <a:endParaRPr b="1">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AutoNum type="arabicPeriod"/>
            </a:pPr>
            <a:r>
              <a:rPr b="1" lang="en">
                <a:solidFill>
                  <a:srgbClr val="000000"/>
                </a:solidFill>
                <a:latin typeface="Proxima Nova"/>
                <a:ea typeface="Proxima Nova"/>
                <a:cs typeface="Proxima Nova"/>
                <a:sym typeface="Proxima Nova"/>
              </a:rPr>
              <a:t>Biased Model : Model was Biased towards the Data </a:t>
            </a:r>
            <a:endParaRPr b="1">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AutoNum type="arabicPeriod"/>
            </a:pPr>
            <a:r>
              <a:rPr b="1" lang="en">
                <a:solidFill>
                  <a:srgbClr val="000000"/>
                </a:solidFill>
                <a:latin typeface="Proxima Nova"/>
                <a:ea typeface="Proxima Nova"/>
                <a:cs typeface="Proxima Nova"/>
                <a:sym typeface="Proxima Nova"/>
              </a:rPr>
              <a:t>Class Imbalance : More number of Fake Videos as compared to real Videos.</a:t>
            </a:r>
            <a:endParaRPr b="1">
              <a:solidFill>
                <a:srgbClr val="000000"/>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587875" y="491925"/>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Pipeline</a:t>
            </a:r>
            <a:r>
              <a:rPr lang="en"/>
              <a:t> :</a:t>
            </a:r>
            <a:endParaRPr/>
          </a:p>
        </p:txBody>
      </p:sp>
      <p:pic>
        <p:nvPicPr>
          <p:cNvPr id="218" name="Google Shape;218;p35"/>
          <p:cNvPicPr preferRelativeResize="0"/>
          <p:nvPr/>
        </p:nvPicPr>
        <p:blipFill>
          <a:blip r:embed="rId3">
            <a:alphaModFix/>
          </a:blip>
          <a:stretch>
            <a:fillRect/>
          </a:stretch>
        </p:blipFill>
        <p:spPr>
          <a:xfrm>
            <a:off x="3943925" y="491925"/>
            <a:ext cx="4565275" cy="4228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2207475" y="2276650"/>
            <a:ext cx="45555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Inception Module Works?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137675" y="194450"/>
            <a:ext cx="45555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Inception Module Works?</a:t>
            </a:r>
            <a:endParaRPr/>
          </a:p>
        </p:txBody>
      </p:sp>
      <p:sp>
        <p:nvSpPr>
          <p:cNvPr id="229" name="Google Shape;229;p37"/>
          <p:cNvSpPr txBox="1"/>
          <p:nvPr/>
        </p:nvSpPr>
        <p:spPr>
          <a:xfrm>
            <a:off x="263950" y="1238075"/>
            <a:ext cx="8114400" cy="292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accent1"/>
                </a:solidFill>
                <a:latin typeface="Proxima Nova"/>
                <a:ea typeface="Proxima Nova"/>
                <a:cs typeface="Proxima Nova"/>
                <a:sym typeface="Proxima Nova"/>
              </a:rPr>
              <a:t>Advantages :</a:t>
            </a:r>
            <a:endParaRPr b="1" sz="2800">
              <a:solidFill>
                <a:schemeClr val="accent1"/>
              </a:solidFill>
              <a:latin typeface="Proxima Nova"/>
              <a:ea typeface="Proxima Nova"/>
              <a:cs typeface="Proxima Nova"/>
              <a:sym typeface="Proxima Nova"/>
            </a:endParaRPr>
          </a:p>
          <a:p>
            <a:pPr indent="0" lvl="0" marL="0" rtl="0" algn="l">
              <a:spcBef>
                <a:spcPts val="0"/>
              </a:spcBef>
              <a:spcAft>
                <a:spcPts val="0"/>
              </a:spcAft>
              <a:buNone/>
            </a:pPr>
            <a:r>
              <a:t/>
            </a:r>
            <a:endParaRPr b="1" sz="2800">
              <a:solidFill>
                <a:schemeClr val="accent1"/>
              </a:solidFill>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b="1" lang="en" sz="1600">
                <a:solidFill>
                  <a:srgbClr val="1D2129"/>
                </a:solidFill>
                <a:highlight>
                  <a:srgbClr val="FFFFFF"/>
                </a:highlight>
                <a:latin typeface="Proxima Nova"/>
                <a:ea typeface="Proxima Nova"/>
                <a:cs typeface="Proxima Nova"/>
                <a:sym typeface="Proxima Nova"/>
              </a:rPr>
              <a:t>Inception Modules are used in </a:t>
            </a:r>
            <a:r>
              <a:rPr b="1" lang="en" sz="1600">
                <a:solidFill>
                  <a:schemeClr val="hlink"/>
                </a:solidFill>
                <a:highlight>
                  <a:srgbClr val="FFFFFF"/>
                </a:highlight>
                <a:uFill>
                  <a:noFill/>
                </a:uFill>
                <a:latin typeface="Proxima Nova"/>
                <a:ea typeface="Proxima Nova"/>
                <a:cs typeface="Proxima Nova"/>
                <a:sym typeface="Proxima Nova"/>
                <a:hlinkClick r:id="rId3"/>
              </a:rPr>
              <a:t>Convolutional Neural Networks</a:t>
            </a:r>
            <a:r>
              <a:rPr b="1" lang="en" sz="1600">
                <a:solidFill>
                  <a:srgbClr val="1D2129"/>
                </a:solidFill>
                <a:highlight>
                  <a:srgbClr val="FFFFFF"/>
                </a:highlight>
                <a:latin typeface="Proxima Nova"/>
                <a:ea typeface="Proxima Nova"/>
                <a:cs typeface="Proxima Nova"/>
                <a:sym typeface="Proxima Nova"/>
              </a:rPr>
              <a:t> to allow for more efficient computation and deeper Networks through a dimensionality reduction with stacked 1×1 convolutions</a:t>
            </a:r>
            <a:endParaRPr b="1" sz="1600">
              <a:solidFill>
                <a:srgbClr val="1D2129"/>
              </a:solidFill>
              <a:highlight>
                <a:srgbClr val="FFFFFF"/>
              </a:highlight>
              <a:latin typeface="Proxima Nova"/>
              <a:ea typeface="Proxima Nova"/>
              <a:cs typeface="Proxima Nova"/>
              <a:sym typeface="Proxima Nova"/>
            </a:endParaRPr>
          </a:p>
          <a:p>
            <a:pPr indent="0" lvl="0" marL="0" rtl="0" algn="l">
              <a:spcBef>
                <a:spcPts val="0"/>
              </a:spcBef>
              <a:spcAft>
                <a:spcPts val="0"/>
              </a:spcAft>
              <a:buNone/>
            </a:pPr>
            <a:r>
              <a:t/>
            </a:r>
            <a:endParaRPr b="1" sz="1300">
              <a:solidFill>
                <a:srgbClr val="1D2129"/>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1D2129"/>
              </a:buClr>
              <a:buSzPts val="1600"/>
              <a:buFont typeface="Proxima Nova"/>
              <a:buAutoNum type="arabicPeriod"/>
            </a:pPr>
            <a:r>
              <a:rPr b="1" lang="en" sz="1600">
                <a:solidFill>
                  <a:srgbClr val="1D2129"/>
                </a:solidFill>
                <a:highlight>
                  <a:srgbClr val="FFFFFF"/>
                </a:highlight>
                <a:latin typeface="Proxima Nova"/>
                <a:ea typeface="Proxima Nova"/>
                <a:cs typeface="Proxima Nova"/>
                <a:sym typeface="Proxima Nova"/>
              </a:rPr>
              <a:t>The modules were designed to solve the problem of computational expense, as well as overfitting</a:t>
            </a:r>
            <a:endParaRPr b="1" sz="1600">
              <a:solidFill>
                <a:srgbClr val="1D2129"/>
              </a:solidFill>
              <a:highlight>
                <a:srgbClr val="FFFFFF"/>
              </a:highlight>
              <a:latin typeface="Proxima Nova"/>
              <a:ea typeface="Proxima Nova"/>
              <a:cs typeface="Proxima Nova"/>
              <a:sym typeface="Proxima Nova"/>
            </a:endParaRPr>
          </a:p>
          <a:p>
            <a:pPr indent="0" lvl="0" marL="457200" rtl="0" algn="l">
              <a:spcBef>
                <a:spcPts val="0"/>
              </a:spcBef>
              <a:spcAft>
                <a:spcPts val="0"/>
              </a:spcAft>
              <a:buNone/>
            </a:pPr>
            <a:r>
              <a:t/>
            </a:r>
            <a:endParaRPr b="1" sz="1600">
              <a:solidFill>
                <a:srgbClr val="1D2129"/>
              </a:solidFill>
              <a:highlight>
                <a:srgbClr val="FFFFFF"/>
              </a:highlight>
              <a:latin typeface="Proxima Nova"/>
              <a:ea typeface="Proxima Nova"/>
              <a:cs typeface="Proxima Nova"/>
              <a:sym typeface="Proxima Nova"/>
            </a:endParaRPr>
          </a:p>
          <a:p>
            <a:pPr indent="0" lvl="0" marL="457200" rtl="0" algn="l">
              <a:spcBef>
                <a:spcPts val="0"/>
              </a:spcBef>
              <a:spcAft>
                <a:spcPts val="0"/>
              </a:spcAft>
              <a:buNone/>
            </a:pPr>
            <a:r>
              <a:t/>
            </a:r>
            <a:endParaRPr b="1" sz="1300">
              <a:solidFill>
                <a:srgbClr val="1D2129"/>
              </a:solidFill>
              <a:highlight>
                <a:srgbClr val="FFFFFF"/>
              </a:highlight>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1926480" y="292848"/>
            <a:ext cx="6841646" cy="4529474"/>
          </a:xfrm>
          <a:prstGeom prst="rect">
            <a:avLst/>
          </a:prstGeom>
          <a:noFill/>
          <a:ln>
            <a:noFill/>
          </a:ln>
        </p:spPr>
      </p:pic>
      <p:sp>
        <p:nvSpPr>
          <p:cNvPr id="235" name="Google Shape;235;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Inception Model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Model : Methodology </a:t>
            </a:r>
            <a:endParaRPr/>
          </a:p>
        </p:txBody>
      </p:sp>
      <p:sp>
        <p:nvSpPr>
          <p:cNvPr id="241" name="Google Shape;241;p39"/>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b="1" lang="en">
                <a:solidFill>
                  <a:srgbClr val="000000"/>
                </a:solidFill>
                <a:latin typeface="Proxima Nova"/>
                <a:ea typeface="Proxima Nova"/>
                <a:cs typeface="Proxima Nova"/>
                <a:sym typeface="Proxima Nova"/>
              </a:rPr>
              <a:t>Frame by Frame classification approach</a:t>
            </a:r>
            <a:r>
              <a:rPr lang="en">
                <a:solidFill>
                  <a:srgbClr val="000000"/>
                </a:solidFill>
                <a:latin typeface="Proxima Nova"/>
                <a:ea typeface="Proxima Nova"/>
                <a:cs typeface="Proxima Nova"/>
                <a:sym typeface="Proxima Nova"/>
              </a:rPr>
              <a:t> i.e., for each of the frames extracted from the video, our model will classify it as real or fake based on the model and a majority vote. </a:t>
            </a:r>
            <a:endParaRPr>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Proxima Nova"/>
                <a:ea typeface="Proxima Nova"/>
                <a:cs typeface="Proxima Nova"/>
                <a:sym typeface="Proxima Nova"/>
              </a:rPr>
              <a:t>We came across a huge data which contains </a:t>
            </a:r>
            <a:r>
              <a:rPr b="1" lang="en">
                <a:solidFill>
                  <a:srgbClr val="000000"/>
                </a:solidFill>
                <a:latin typeface="Proxima Nova"/>
                <a:ea typeface="Proxima Nova"/>
                <a:cs typeface="Proxima Nova"/>
                <a:sym typeface="Proxima Nova"/>
              </a:rPr>
              <a:t>124k videos</a:t>
            </a:r>
            <a:r>
              <a:rPr lang="en">
                <a:solidFill>
                  <a:srgbClr val="000000"/>
                </a:solidFill>
                <a:latin typeface="Proxima Nova"/>
                <a:ea typeface="Proxima Nova"/>
                <a:cs typeface="Proxima Nova"/>
                <a:sym typeface="Proxima Nova"/>
              </a:rPr>
              <a:t> with eight facial modification algorithm. Data was further divided into 50 batches. As per our Computational Threshold, we decided to extract 100 videos from each batch to make our data normalized and not biased towards the count of fake and real video. We decided to use 100 videos from each batch in which 50 were fake, and the remaining 50 were real.</a:t>
            </a:r>
            <a:endParaRPr>
              <a:solidFill>
                <a:srgbClr val="000000"/>
              </a:solidFill>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idx="1" type="body"/>
          </p:nvPr>
        </p:nvSpPr>
        <p:spPr>
          <a:xfrm>
            <a:off x="311700" y="1224275"/>
            <a:ext cx="8520600" cy="33402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Font typeface="Proxima Nova"/>
              <a:buChar char="●"/>
            </a:pPr>
            <a:r>
              <a:rPr lang="en">
                <a:solidFill>
                  <a:srgbClr val="000000"/>
                </a:solidFill>
                <a:latin typeface="Proxima Nova"/>
                <a:ea typeface="Proxima Nova"/>
                <a:cs typeface="Proxima Nova"/>
                <a:sym typeface="Proxima Nova"/>
              </a:rPr>
              <a:t>We used fake videos corresponding to the real video for efficient learning, so our final data contains 5000 videos in which 2500 videos were fake, and 2500 videos were real corresponding to the fake videos. </a:t>
            </a:r>
            <a:endParaRPr>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lang="en">
                <a:solidFill>
                  <a:srgbClr val="000000"/>
                </a:solidFill>
                <a:latin typeface="Proxima Nova"/>
                <a:ea typeface="Proxima Nova"/>
                <a:cs typeface="Proxima Nova"/>
                <a:sym typeface="Proxima Nova"/>
              </a:rPr>
              <a:t>During the Literature Survey of various frame-by-frame approaches, we found that 32 frames per video perform well on Deep Convolutional Neural Network models. </a:t>
            </a:r>
            <a:endParaRPr>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lang="en">
                <a:solidFill>
                  <a:srgbClr val="000000"/>
                </a:solidFill>
                <a:latin typeface="Proxima Nova"/>
                <a:ea typeface="Proxima Nova"/>
                <a:cs typeface="Proxima Nova"/>
                <a:sym typeface="Proxima Nova"/>
              </a:rPr>
              <a:t>The face is essential in detecting deepfakes, so we used a simple MTCNN detector to extract faces from the images. </a:t>
            </a:r>
            <a:endParaRPr>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lang="en">
                <a:solidFill>
                  <a:srgbClr val="000000"/>
                </a:solidFill>
                <a:latin typeface="Proxima Nova"/>
                <a:ea typeface="Proxima Nova"/>
                <a:cs typeface="Proxima Nova"/>
                <a:sym typeface="Proxima Nova"/>
              </a:rPr>
              <a:t>During face extraction, we found out that some images extracted from the videos by MTCNN were not required faces here we </a:t>
            </a:r>
            <a:r>
              <a:rPr lang="en">
                <a:solidFill>
                  <a:srgbClr val="000000"/>
                </a:solidFill>
                <a:latin typeface="Proxima Nova"/>
                <a:ea typeface="Proxima Nova"/>
                <a:cs typeface="Proxima Nova"/>
                <a:sym typeface="Proxima Nova"/>
              </a:rPr>
              <a:t>performed Data Cleaning</a:t>
            </a:r>
            <a:r>
              <a:rPr lang="en">
                <a:solidFill>
                  <a:srgbClr val="000000"/>
                </a:solidFill>
                <a:latin typeface="Proxima Nova"/>
                <a:ea typeface="Proxima Nova"/>
                <a:cs typeface="Proxima Nova"/>
                <a:sym typeface="Proxima Nova"/>
              </a:rPr>
              <a:t>. </a:t>
            </a:r>
            <a:endParaRPr>
              <a:solidFill>
                <a:srgbClr val="000000"/>
              </a:solidFill>
              <a:latin typeface="Proxima Nova"/>
              <a:ea typeface="Proxima Nova"/>
              <a:cs typeface="Proxima Nova"/>
              <a:sym typeface="Proxima Nova"/>
            </a:endParaRPr>
          </a:p>
          <a:p>
            <a:pPr indent="0" lvl="0" marL="457200" rtl="0" algn="l">
              <a:spcBef>
                <a:spcPts val="1200"/>
              </a:spcBef>
              <a:spcAft>
                <a:spcPts val="1200"/>
              </a:spcAft>
              <a:buNone/>
            </a:pPr>
            <a:r>
              <a:t/>
            </a:r>
            <a:endParaRPr>
              <a:solidFill>
                <a:srgbClr val="000000"/>
              </a:solidFill>
              <a:latin typeface="Proxima Nova"/>
              <a:ea typeface="Proxima Nova"/>
              <a:cs typeface="Proxima Nova"/>
              <a:sym typeface="Proxima Nova"/>
            </a:endParaRPr>
          </a:p>
        </p:txBody>
      </p:sp>
      <p:sp>
        <p:nvSpPr>
          <p:cNvPr id="247" name="Google Shape;247;p40"/>
          <p:cNvSpPr txBox="1"/>
          <p:nvPr>
            <p:ph type="title"/>
          </p:nvPr>
        </p:nvSpPr>
        <p:spPr>
          <a:xfrm>
            <a:off x="311700" y="15100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Model : </a:t>
            </a:r>
            <a:r>
              <a:rPr lang="en"/>
              <a:t>Methodology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Our data contains </a:t>
            </a:r>
            <a:r>
              <a:rPr b="1" lang="en">
                <a:solidFill>
                  <a:srgbClr val="000000"/>
                </a:solidFill>
                <a:latin typeface="Lato"/>
                <a:ea typeface="Lato"/>
                <a:cs typeface="Lato"/>
                <a:sym typeface="Lato"/>
              </a:rPr>
              <a:t>159116 frames </a:t>
            </a:r>
            <a:r>
              <a:rPr lang="en">
                <a:solidFill>
                  <a:srgbClr val="000000"/>
                </a:solidFill>
                <a:latin typeface="Lato"/>
                <a:ea typeface="Lato"/>
                <a:cs typeface="Lato"/>
                <a:sym typeface="Lato"/>
              </a:rPr>
              <a:t>with the corresponding label. </a:t>
            </a:r>
            <a:endParaRPr>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We resized our images to </a:t>
            </a:r>
            <a:r>
              <a:rPr b="1" lang="en">
                <a:solidFill>
                  <a:srgbClr val="000000"/>
                </a:solidFill>
                <a:latin typeface="Lato"/>
                <a:ea typeface="Lato"/>
                <a:cs typeface="Lato"/>
                <a:sym typeface="Lato"/>
              </a:rPr>
              <a:t>256x256</a:t>
            </a:r>
            <a:r>
              <a:rPr lang="en">
                <a:solidFill>
                  <a:srgbClr val="000000"/>
                </a:solidFill>
                <a:latin typeface="Lato"/>
                <a:ea typeface="Lato"/>
                <a:cs typeface="Lato"/>
                <a:sym typeface="Lato"/>
              </a:rPr>
              <a:t>.</a:t>
            </a:r>
            <a:endParaRPr>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To train our model on this data, we decided our train data to be 80 percent, out of which 20 percent is validation data and the remaining 20 percent for test data.</a:t>
            </a:r>
            <a:endParaRPr>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So we train our model on </a:t>
            </a:r>
            <a:r>
              <a:rPr b="1" lang="en">
                <a:solidFill>
                  <a:srgbClr val="000000"/>
                </a:solidFill>
                <a:latin typeface="Lato"/>
                <a:ea typeface="Lato"/>
                <a:cs typeface="Lato"/>
                <a:sym typeface="Lato"/>
              </a:rPr>
              <a:t>101833</a:t>
            </a:r>
            <a:r>
              <a:rPr lang="en">
                <a:solidFill>
                  <a:srgbClr val="000000"/>
                </a:solidFill>
                <a:latin typeface="Lato"/>
                <a:ea typeface="Lato"/>
                <a:cs typeface="Lato"/>
                <a:sym typeface="Lato"/>
              </a:rPr>
              <a:t> frames and perform predictions on </a:t>
            </a:r>
            <a:r>
              <a:rPr b="1" lang="en">
                <a:solidFill>
                  <a:srgbClr val="000000"/>
                </a:solidFill>
                <a:latin typeface="Lato"/>
                <a:ea typeface="Lato"/>
                <a:cs typeface="Lato"/>
                <a:sym typeface="Lato"/>
              </a:rPr>
              <a:t>25459</a:t>
            </a:r>
            <a:r>
              <a:rPr lang="en">
                <a:solidFill>
                  <a:srgbClr val="000000"/>
                </a:solidFill>
                <a:latin typeface="Lato"/>
                <a:ea typeface="Lato"/>
                <a:cs typeface="Lato"/>
                <a:sym typeface="Lato"/>
              </a:rPr>
              <a:t> frames we were able to achieve an accuracy of </a:t>
            </a:r>
            <a:r>
              <a:rPr b="1" lang="en">
                <a:solidFill>
                  <a:srgbClr val="000000"/>
                </a:solidFill>
                <a:latin typeface="Lato"/>
                <a:ea typeface="Lato"/>
                <a:cs typeface="Lato"/>
                <a:sym typeface="Lato"/>
              </a:rPr>
              <a:t>80.4684%</a:t>
            </a:r>
            <a:r>
              <a:rPr lang="en">
                <a:solidFill>
                  <a:srgbClr val="000000"/>
                </a:solidFill>
                <a:latin typeface="Lato"/>
                <a:ea typeface="Lato"/>
                <a:cs typeface="Lato"/>
                <a:sym typeface="Lato"/>
              </a:rPr>
              <a:t>. </a:t>
            </a:r>
            <a:endParaRPr>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For our model, we tried with epochs </a:t>
            </a:r>
            <a:r>
              <a:rPr b="1" lang="en">
                <a:solidFill>
                  <a:srgbClr val="000000"/>
                </a:solidFill>
                <a:latin typeface="Lato"/>
                <a:ea typeface="Lato"/>
                <a:cs typeface="Lato"/>
                <a:sym typeface="Lato"/>
              </a:rPr>
              <a:t>[10,20,30]</a:t>
            </a:r>
            <a:r>
              <a:rPr lang="en">
                <a:solidFill>
                  <a:srgbClr val="000000"/>
                </a:solidFill>
                <a:latin typeface="Lato"/>
                <a:ea typeface="Lato"/>
                <a:cs typeface="Lato"/>
                <a:sym typeface="Lato"/>
              </a:rPr>
              <a:t>, and we found out that after </a:t>
            </a:r>
            <a:r>
              <a:rPr b="1" lang="en">
                <a:solidFill>
                  <a:srgbClr val="000000"/>
                </a:solidFill>
                <a:latin typeface="Lato"/>
                <a:ea typeface="Lato"/>
                <a:cs typeface="Lato"/>
                <a:sym typeface="Lato"/>
              </a:rPr>
              <a:t>30 </a:t>
            </a:r>
            <a:r>
              <a:rPr lang="en">
                <a:solidFill>
                  <a:srgbClr val="000000"/>
                </a:solidFill>
                <a:latin typeface="Lato"/>
                <a:ea typeface="Lato"/>
                <a:cs typeface="Lato"/>
                <a:sym typeface="Lato"/>
              </a:rPr>
              <a:t>epochs model starts to vary a lot in terms of loss and accuracy on validation data. </a:t>
            </a:r>
            <a:endParaRPr>
              <a:solidFill>
                <a:srgbClr val="000000"/>
              </a:solidFill>
              <a:latin typeface="Lato"/>
              <a:ea typeface="Lato"/>
              <a:cs typeface="Lato"/>
              <a:sym typeface="Lato"/>
            </a:endParaRPr>
          </a:p>
        </p:txBody>
      </p:sp>
      <p:sp>
        <p:nvSpPr>
          <p:cNvPr id="253" name="Google Shape;253;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Model : </a:t>
            </a:r>
            <a:r>
              <a:rPr lang="en"/>
              <a:t>Methodology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pic>
        <p:nvPicPr>
          <p:cNvPr id="74" name="Google Shape;74;p15"/>
          <p:cNvPicPr preferRelativeResize="0"/>
          <p:nvPr/>
        </p:nvPicPr>
        <p:blipFill>
          <a:blip r:embed="rId3">
            <a:alphaModFix/>
          </a:blip>
          <a:stretch>
            <a:fillRect/>
          </a:stretch>
        </p:blipFill>
        <p:spPr>
          <a:xfrm>
            <a:off x="5337525" y="1227275"/>
            <a:ext cx="3248550" cy="3654625"/>
          </a:xfrm>
          <a:prstGeom prst="rect">
            <a:avLst/>
          </a:prstGeom>
          <a:noFill/>
          <a:ln>
            <a:noFill/>
          </a:ln>
        </p:spPr>
      </p:pic>
      <p:sp>
        <p:nvSpPr>
          <p:cNvPr id="75" name="Google Shape;75;p15"/>
          <p:cNvSpPr txBox="1"/>
          <p:nvPr/>
        </p:nvSpPr>
        <p:spPr>
          <a:xfrm>
            <a:off x="311700" y="2178250"/>
            <a:ext cx="4892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200">
                <a:solidFill>
                  <a:schemeClr val="accent1"/>
                </a:solidFill>
                <a:latin typeface="Amatic SC"/>
                <a:ea typeface="Amatic SC"/>
                <a:cs typeface="Amatic SC"/>
                <a:sym typeface="Amatic SC"/>
              </a:rPr>
              <a:t>Can you Distinguish Between Real and Deep Fake Video?</a:t>
            </a:r>
            <a:endParaRPr b="1" sz="4200">
              <a:solidFill>
                <a:schemeClr val="accent1"/>
              </a:solidFill>
              <a:latin typeface="Amatic SC"/>
              <a:ea typeface="Amatic SC"/>
              <a:cs typeface="Amatic SC"/>
              <a:sym typeface="Amatic S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Hyperparameters : InceptionConv </a:t>
            </a:r>
            <a:endParaRPr/>
          </a:p>
        </p:txBody>
      </p:sp>
      <p:sp>
        <p:nvSpPr>
          <p:cNvPr id="259" name="Google Shape;259;p4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Training on </a:t>
            </a:r>
            <a:r>
              <a:rPr b="1" lang="en">
                <a:solidFill>
                  <a:srgbClr val="000000"/>
                </a:solidFill>
                <a:latin typeface="Lato"/>
                <a:ea typeface="Lato"/>
                <a:cs typeface="Lato"/>
                <a:sym typeface="Lato"/>
              </a:rPr>
              <a:t>10 Epochs</a:t>
            </a:r>
            <a:endParaRPr b="1">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Batch Size : </a:t>
            </a:r>
            <a:r>
              <a:rPr b="1" lang="en">
                <a:solidFill>
                  <a:srgbClr val="000000"/>
                </a:solidFill>
                <a:latin typeface="Lato"/>
                <a:ea typeface="Lato"/>
                <a:cs typeface="Lato"/>
                <a:sym typeface="Lato"/>
              </a:rPr>
              <a:t>256</a:t>
            </a:r>
            <a:endParaRPr>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Optimizer : </a:t>
            </a:r>
            <a:r>
              <a:rPr b="1" lang="en">
                <a:solidFill>
                  <a:srgbClr val="000000"/>
                </a:solidFill>
                <a:latin typeface="Lato"/>
                <a:ea typeface="Lato"/>
                <a:cs typeface="Lato"/>
                <a:sym typeface="Lato"/>
              </a:rPr>
              <a:t>Adam</a:t>
            </a:r>
            <a:endParaRPr b="1">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Learning Rate :</a:t>
            </a:r>
            <a:r>
              <a:rPr b="1" lang="en">
                <a:solidFill>
                  <a:srgbClr val="000000"/>
                </a:solidFill>
                <a:latin typeface="Lato"/>
                <a:ea typeface="Lato"/>
                <a:cs typeface="Lato"/>
                <a:sym typeface="Lato"/>
              </a:rPr>
              <a:t> 0.001</a:t>
            </a:r>
            <a:endParaRPr b="1">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Loss Function : </a:t>
            </a:r>
            <a:r>
              <a:rPr b="1" lang="en">
                <a:solidFill>
                  <a:srgbClr val="000000"/>
                </a:solidFill>
                <a:latin typeface="Lato"/>
                <a:ea typeface="Lato"/>
                <a:cs typeface="Lato"/>
                <a:sym typeface="Lato"/>
              </a:rPr>
              <a:t>Binary Cross Entropy Loss</a:t>
            </a:r>
            <a:endParaRPr b="1">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Metric: </a:t>
            </a:r>
            <a:r>
              <a:rPr b="1" lang="en">
                <a:solidFill>
                  <a:srgbClr val="000000"/>
                </a:solidFill>
                <a:latin typeface="Lato"/>
                <a:ea typeface="Lato"/>
                <a:cs typeface="Lato"/>
                <a:sym typeface="Lato"/>
              </a:rPr>
              <a:t>Accuracy</a:t>
            </a:r>
            <a:endParaRPr b="1">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Activation: </a:t>
            </a:r>
            <a:r>
              <a:rPr b="1" lang="en">
                <a:solidFill>
                  <a:srgbClr val="000000"/>
                </a:solidFill>
                <a:latin typeface="Lato"/>
                <a:ea typeface="Lato"/>
                <a:cs typeface="Lato"/>
                <a:sym typeface="Lato"/>
              </a:rPr>
              <a:t>Relu</a:t>
            </a:r>
            <a:endParaRPr b="1">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Classification layer activation: </a:t>
            </a:r>
            <a:r>
              <a:rPr b="1" lang="en">
                <a:solidFill>
                  <a:srgbClr val="000000"/>
                </a:solidFill>
                <a:latin typeface="Lato"/>
                <a:ea typeface="Lato"/>
                <a:cs typeface="Lato"/>
                <a:sym typeface="Lato"/>
              </a:rPr>
              <a:t>Sigmoid</a:t>
            </a:r>
            <a:endParaRPr b="1">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Dropout : </a:t>
            </a:r>
            <a:r>
              <a:rPr b="1" lang="en">
                <a:solidFill>
                  <a:srgbClr val="000000"/>
                </a:solidFill>
                <a:latin typeface="Lato"/>
                <a:ea typeface="Lato"/>
                <a:cs typeface="Lato"/>
                <a:sym typeface="Lato"/>
              </a:rPr>
              <a:t>0.5</a:t>
            </a:r>
            <a:endParaRPr b="1">
              <a:solidFill>
                <a:srgbClr val="000000"/>
              </a:solidFill>
              <a:latin typeface="Lato"/>
              <a:ea typeface="Lato"/>
              <a:cs typeface="Lato"/>
              <a:sym typeface="Lato"/>
            </a:endParaRPr>
          </a:p>
          <a:p>
            <a:pPr indent="-342900" lvl="0" marL="457200" rtl="0" algn="l">
              <a:spcBef>
                <a:spcPts val="0"/>
              </a:spcBef>
              <a:spcAft>
                <a:spcPts val="0"/>
              </a:spcAft>
              <a:buClr>
                <a:srgbClr val="000000"/>
              </a:buClr>
              <a:buSzPts val="1800"/>
              <a:buFont typeface="Lato"/>
              <a:buChar char="●"/>
            </a:pPr>
            <a:r>
              <a:rPr lang="en">
                <a:solidFill>
                  <a:srgbClr val="000000"/>
                </a:solidFill>
                <a:latin typeface="Lato"/>
                <a:ea typeface="Lato"/>
                <a:cs typeface="Lato"/>
                <a:sym typeface="Lato"/>
              </a:rPr>
              <a:t>3 Inception modules followed by 3 Convolution layers.</a:t>
            </a:r>
            <a:endParaRPr>
              <a:solidFill>
                <a:srgbClr val="0000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Model : Results</a:t>
            </a:r>
            <a:endParaRPr/>
          </a:p>
        </p:txBody>
      </p:sp>
      <p:sp>
        <p:nvSpPr>
          <p:cNvPr id="265" name="Google Shape;265;p43"/>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2286000" rtl="0" algn="l">
              <a:spcBef>
                <a:spcPts val="0"/>
              </a:spcBef>
              <a:spcAft>
                <a:spcPts val="1200"/>
              </a:spcAft>
              <a:buNone/>
            </a:pPr>
            <a:r>
              <a:rPr b="1" lang="en">
                <a:solidFill>
                  <a:srgbClr val="000000"/>
                </a:solidFill>
                <a:latin typeface="Proxima Nova"/>
                <a:ea typeface="Proxima Nova"/>
                <a:cs typeface="Proxima Nova"/>
                <a:sym typeface="Proxima Nova"/>
              </a:rPr>
              <a:t>  	  Accuracy and Loss Plots</a:t>
            </a:r>
            <a:endParaRPr b="1">
              <a:solidFill>
                <a:srgbClr val="000000"/>
              </a:solidFill>
              <a:latin typeface="Proxima Nova"/>
              <a:ea typeface="Proxima Nova"/>
              <a:cs typeface="Proxima Nova"/>
              <a:sym typeface="Proxima Nova"/>
            </a:endParaRPr>
          </a:p>
        </p:txBody>
      </p:sp>
      <p:pic>
        <p:nvPicPr>
          <p:cNvPr id="266" name="Google Shape;266;p43"/>
          <p:cNvPicPr preferRelativeResize="0"/>
          <p:nvPr/>
        </p:nvPicPr>
        <p:blipFill rotWithShape="1">
          <a:blip r:embed="rId3">
            <a:alphaModFix/>
          </a:blip>
          <a:srcRect b="50000" l="0" r="0" t="0"/>
          <a:stretch/>
        </p:blipFill>
        <p:spPr>
          <a:xfrm>
            <a:off x="311700" y="2235175"/>
            <a:ext cx="3851049" cy="2571750"/>
          </a:xfrm>
          <a:prstGeom prst="rect">
            <a:avLst/>
          </a:prstGeom>
          <a:noFill/>
          <a:ln>
            <a:noFill/>
          </a:ln>
        </p:spPr>
      </p:pic>
      <p:pic>
        <p:nvPicPr>
          <p:cNvPr id="267" name="Google Shape;267;p43"/>
          <p:cNvPicPr preferRelativeResize="0"/>
          <p:nvPr/>
        </p:nvPicPr>
        <p:blipFill rotWithShape="1">
          <a:blip r:embed="rId3">
            <a:alphaModFix/>
          </a:blip>
          <a:srcRect b="0" l="0" r="0" t="50000"/>
          <a:stretch/>
        </p:blipFill>
        <p:spPr>
          <a:xfrm>
            <a:off x="4418550" y="2235175"/>
            <a:ext cx="4100100" cy="2571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Model : Results</a:t>
            </a:r>
            <a:endParaRPr/>
          </a:p>
        </p:txBody>
      </p:sp>
      <p:sp>
        <p:nvSpPr>
          <p:cNvPr id="273" name="Google Shape;273;p44"/>
          <p:cNvSpPr txBox="1"/>
          <p:nvPr>
            <p:ph idx="1" type="body"/>
          </p:nvPr>
        </p:nvSpPr>
        <p:spPr>
          <a:xfrm>
            <a:off x="-163800" y="982325"/>
            <a:ext cx="5850000" cy="556200"/>
          </a:xfrm>
          <a:prstGeom prst="rect">
            <a:avLst/>
          </a:prstGeom>
        </p:spPr>
        <p:txBody>
          <a:bodyPr anchorCtr="0" anchor="t" bIns="91425" lIns="91425" spcFirstLastPara="1" rIns="91425" wrap="square" tIns="91425">
            <a:noAutofit/>
          </a:bodyPr>
          <a:lstStyle/>
          <a:p>
            <a:pPr indent="0" lvl="0" marL="457200" rtl="0" algn="l">
              <a:spcBef>
                <a:spcPts val="0"/>
              </a:spcBef>
              <a:spcAft>
                <a:spcPts val="1200"/>
              </a:spcAft>
              <a:buSzPts val="852"/>
              <a:buNone/>
            </a:pPr>
            <a:r>
              <a:rPr b="1" lang="en" sz="1595">
                <a:solidFill>
                  <a:srgbClr val="000000"/>
                </a:solidFill>
                <a:latin typeface="Proxima Nova"/>
                <a:ea typeface="Proxima Nova"/>
                <a:cs typeface="Proxima Nova"/>
                <a:sym typeface="Proxima Nova"/>
              </a:rPr>
              <a:t>Results :Classification Report and Confusion Matrix </a:t>
            </a:r>
            <a:endParaRPr b="1" sz="1595">
              <a:solidFill>
                <a:srgbClr val="000000"/>
              </a:solidFill>
              <a:latin typeface="Proxima Nova"/>
              <a:ea typeface="Proxima Nova"/>
              <a:cs typeface="Proxima Nova"/>
              <a:sym typeface="Proxima Nova"/>
            </a:endParaRPr>
          </a:p>
        </p:txBody>
      </p:sp>
      <p:pic>
        <p:nvPicPr>
          <p:cNvPr id="274" name="Google Shape;274;p44"/>
          <p:cNvPicPr preferRelativeResize="0"/>
          <p:nvPr/>
        </p:nvPicPr>
        <p:blipFill>
          <a:blip r:embed="rId3">
            <a:alphaModFix/>
          </a:blip>
          <a:stretch>
            <a:fillRect/>
          </a:stretch>
        </p:blipFill>
        <p:spPr>
          <a:xfrm>
            <a:off x="5367975" y="1315198"/>
            <a:ext cx="3562301" cy="3562301"/>
          </a:xfrm>
          <a:prstGeom prst="rect">
            <a:avLst/>
          </a:prstGeom>
          <a:noFill/>
          <a:ln>
            <a:noFill/>
          </a:ln>
        </p:spPr>
      </p:pic>
      <p:pic>
        <p:nvPicPr>
          <p:cNvPr id="275" name="Google Shape;275;p44"/>
          <p:cNvPicPr preferRelativeResize="0"/>
          <p:nvPr/>
        </p:nvPicPr>
        <p:blipFill>
          <a:blip r:embed="rId4">
            <a:alphaModFix/>
          </a:blip>
          <a:stretch>
            <a:fillRect/>
          </a:stretch>
        </p:blipFill>
        <p:spPr>
          <a:xfrm>
            <a:off x="729424" y="2299150"/>
            <a:ext cx="4038575" cy="1442000"/>
          </a:xfrm>
          <a:prstGeom prst="rect">
            <a:avLst/>
          </a:prstGeom>
          <a:noFill/>
          <a:ln>
            <a:noFill/>
          </a:ln>
        </p:spPr>
      </p:pic>
      <p:sp>
        <p:nvSpPr>
          <p:cNvPr id="276" name="Google Shape;276;p44"/>
          <p:cNvSpPr txBox="1"/>
          <p:nvPr>
            <p:ph idx="1" type="body"/>
          </p:nvPr>
        </p:nvSpPr>
        <p:spPr>
          <a:xfrm>
            <a:off x="311700" y="3985325"/>
            <a:ext cx="5850000" cy="556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SzPts val="852"/>
              <a:buNone/>
            </a:pPr>
            <a:r>
              <a:rPr b="1" lang="en" sz="1395">
                <a:solidFill>
                  <a:srgbClr val="000000"/>
                </a:solidFill>
                <a:latin typeface="Proxima Nova"/>
                <a:ea typeface="Proxima Nova"/>
                <a:cs typeface="Proxima Nova"/>
                <a:sym typeface="Proxima Nova"/>
              </a:rPr>
              <a:t>Classes </a:t>
            </a:r>
            <a:r>
              <a:rPr b="1" lang="en" sz="1200">
                <a:solidFill>
                  <a:srgbClr val="202124"/>
                </a:solidFill>
                <a:highlight>
                  <a:srgbClr val="FFFFFF"/>
                </a:highlight>
                <a:latin typeface="Arial"/>
                <a:ea typeface="Arial"/>
                <a:cs typeface="Arial"/>
                <a:sym typeface="Arial"/>
              </a:rPr>
              <a:t>-&gt;</a:t>
            </a:r>
            <a:r>
              <a:rPr lang="en" sz="1200">
                <a:solidFill>
                  <a:srgbClr val="202124"/>
                </a:solidFill>
                <a:highlight>
                  <a:srgbClr val="FFFFFF"/>
                </a:highlight>
                <a:latin typeface="Arial"/>
                <a:ea typeface="Arial"/>
                <a:cs typeface="Arial"/>
                <a:sym typeface="Arial"/>
              </a:rPr>
              <a:t> </a:t>
            </a:r>
            <a:r>
              <a:rPr b="1" lang="en" sz="1395">
                <a:solidFill>
                  <a:srgbClr val="000000"/>
                </a:solidFill>
                <a:latin typeface="Proxima Nova"/>
                <a:ea typeface="Proxima Nova"/>
                <a:cs typeface="Proxima Nova"/>
                <a:sym typeface="Proxima Nova"/>
              </a:rPr>
              <a:t>[0 and 1]</a:t>
            </a:r>
            <a:endParaRPr b="1" sz="1395">
              <a:solidFill>
                <a:srgbClr val="000000"/>
              </a:solidFill>
              <a:latin typeface="Proxima Nova"/>
              <a:ea typeface="Proxima Nova"/>
              <a:cs typeface="Proxima Nova"/>
              <a:sym typeface="Proxima Nova"/>
            </a:endParaRPr>
          </a:p>
          <a:p>
            <a:pPr indent="0" lvl="0" marL="457200" rtl="0" algn="l">
              <a:spcBef>
                <a:spcPts val="1200"/>
              </a:spcBef>
              <a:spcAft>
                <a:spcPts val="1200"/>
              </a:spcAft>
              <a:buSzPts val="852"/>
              <a:buNone/>
            </a:pPr>
            <a:r>
              <a:rPr b="1" lang="en" sz="1395">
                <a:solidFill>
                  <a:srgbClr val="000000"/>
                </a:solidFill>
                <a:latin typeface="Proxima Nova"/>
                <a:ea typeface="Proxima Nova"/>
                <a:cs typeface="Proxima Nova"/>
                <a:sym typeface="Proxima Nova"/>
              </a:rPr>
              <a:t>1 </a:t>
            </a:r>
            <a:r>
              <a:rPr b="1" lang="en" sz="1200">
                <a:solidFill>
                  <a:srgbClr val="202124"/>
                </a:solidFill>
                <a:highlight>
                  <a:srgbClr val="FFFFFF"/>
                </a:highlight>
                <a:latin typeface="Arial"/>
                <a:ea typeface="Arial"/>
                <a:cs typeface="Arial"/>
                <a:sym typeface="Arial"/>
              </a:rPr>
              <a:t>-&gt;</a:t>
            </a:r>
            <a:r>
              <a:rPr lang="en" sz="1200">
                <a:solidFill>
                  <a:srgbClr val="202124"/>
                </a:solidFill>
                <a:highlight>
                  <a:srgbClr val="FFFFFF"/>
                </a:highlight>
                <a:latin typeface="Arial"/>
                <a:ea typeface="Arial"/>
                <a:cs typeface="Arial"/>
                <a:sym typeface="Arial"/>
              </a:rPr>
              <a:t> </a:t>
            </a:r>
            <a:r>
              <a:rPr b="1" lang="en" sz="1395">
                <a:solidFill>
                  <a:srgbClr val="000000"/>
                </a:solidFill>
                <a:latin typeface="Proxima Nova"/>
                <a:ea typeface="Proxima Nova"/>
                <a:cs typeface="Proxima Nova"/>
                <a:sym typeface="Proxima Nova"/>
              </a:rPr>
              <a:t>[Real], 0</a:t>
            </a:r>
            <a:r>
              <a:rPr b="1" lang="en" sz="1200">
                <a:solidFill>
                  <a:srgbClr val="202124"/>
                </a:solidFill>
                <a:highlight>
                  <a:srgbClr val="FFFFFF"/>
                </a:highlight>
                <a:latin typeface="Arial"/>
                <a:ea typeface="Arial"/>
                <a:cs typeface="Arial"/>
                <a:sym typeface="Arial"/>
              </a:rPr>
              <a:t>-&gt;</a:t>
            </a:r>
            <a:r>
              <a:rPr b="1" lang="en" sz="1395">
                <a:solidFill>
                  <a:srgbClr val="000000"/>
                </a:solidFill>
                <a:latin typeface="Proxima Nova"/>
                <a:ea typeface="Proxima Nova"/>
                <a:cs typeface="Proxima Nova"/>
                <a:sym typeface="Proxima Nova"/>
              </a:rPr>
              <a:t> [Fake]</a:t>
            </a:r>
            <a:endParaRPr b="1" sz="1395">
              <a:solidFill>
                <a:srgbClr val="000000"/>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Model : Errors</a:t>
            </a:r>
            <a:endParaRPr/>
          </a:p>
        </p:txBody>
      </p:sp>
      <p:sp>
        <p:nvSpPr>
          <p:cNvPr id="282" name="Google Shape;282;p45"/>
          <p:cNvSpPr txBox="1"/>
          <p:nvPr/>
        </p:nvSpPr>
        <p:spPr>
          <a:xfrm>
            <a:off x="447450" y="1150825"/>
            <a:ext cx="8439000" cy="272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Proxima Nova"/>
                <a:ea typeface="Proxima Nova"/>
                <a:cs typeface="Proxima Nova"/>
                <a:sym typeface="Proxima Nova"/>
              </a:rPr>
              <a:t>Insights :</a:t>
            </a:r>
            <a:endParaRPr b="1" sz="1500">
              <a:latin typeface="Proxima Nova"/>
              <a:ea typeface="Proxima Nova"/>
              <a:cs typeface="Proxima Nova"/>
              <a:sym typeface="Proxima Nova"/>
            </a:endParaRPr>
          </a:p>
          <a:p>
            <a:pPr indent="0" lvl="0" marL="0" rtl="0" algn="l">
              <a:spcBef>
                <a:spcPts val="0"/>
              </a:spcBef>
              <a:spcAft>
                <a:spcPts val="0"/>
              </a:spcAft>
              <a:buNone/>
            </a:pPr>
            <a:r>
              <a:t/>
            </a:r>
            <a:endParaRPr b="1" sz="1500">
              <a:latin typeface="Proxima Nova"/>
              <a:ea typeface="Proxima Nova"/>
              <a:cs typeface="Proxima Nova"/>
              <a:sym typeface="Proxima Nova"/>
            </a:endParaRPr>
          </a:p>
          <a:p>
            <a:pPr indent="0" lvl="0" marL="0" rtl="0" algn="l">
              <a:spcBef>
                <a:spcPts val="0"/>
              </a:spcBef>
              <a:spcAft>
                <a:spcPts val="0"/>
              </a:spcAft>
              <a:buNone/>
            </a:pPr>
            <a:r>
              <a:rPr b="1" lang="en" sz="1500">
                <a:latin typeface="Proxima Nova"/>
                <a:ea typeface="Proxima Nova"/>
                <a:cs typeface="Proxima Nova"/>
                <a:sym typeface="Proxima Nova"/>
              </a:rPr>
              <a:t> MesoNet1 performs inefficiently as Convolutional Neural Network should be </a:t>
            </a:r>
            <a:r>
              <a:rPr b="1" lang="en" sz="1500">
                <a:solidFill>
                  <a:srgbClr val="BF9000"/>
                </a:solidFill>
                <a:latin typeface="Proxima Nova"/>
                <a:ea typeface="Proxima Nova"/>
                <a:cs typeface="Proxima Nova"/>
                <a:sym typeface="Proxima Nova"/>
              </a:rPr>
              <a:t>Sufficiently Wide and Sufficiently Deep.</a:t>
            </a:r>
            <a:endParaRPr b="1" sz="1500">
              <a:solidFill>
                <a:srgbClr val="BF9000"/>
              </a:solidFill>
              <a:latin typeface="Proxima Nova"/>
              <a:ea typeface="Proxima Nova"/>
              <a:cs typeface="Proxima Nova"/>
              <a:sym typeface="Proxima Nova"/>
            </a:endParaRPr>
          </a:p>
          <a:p>
            <a:pPr indent="0" lvl="0" marL="0" rtl="0" algn="l">
              <a:spcBef>
                <a:spcPts val="0"/>
              </a:spcBef>
              <a:spcAft>
                <a:spcPts val="0"/>
              </a:spcAft>
              <a:buNone/>
            </a:pPr>
            <a:r>
              <a:t/>
            </a:r>
            <a:endParaRPr b="1" sz="1500">
              <a:latin typeface="Proxima Nova"/>
              <a:ea typeface="Proxima Nova"/>
              <a:cs typeface="Proxima Nova"/>
              <a:sym typeface="Proxima Nova"/>
            </a:endParaRPr>
          </a:p>
          <a:p>
            <a:pPr indent="0" lvl="0" marL="0" rtl="0" algn="l">
              <a:spcBef>
                <a:spcPts val="0"/>
              </a:spcBef>
              <a:spcAft>
                <a:spcPts val="0"/>
              </a:spcAft>
              <a:buNone/>
            </a:pPr>
            <a:r>
              <a:rPr b="1" lang="en" sz="1500">
                <a:latin typeface="Proxima Nova"/>
                <a:ea typeface="Proxima Nova"/>
                <a:cs typeface="Proxima Nova"/>
                <a:sym typeface="Proxima Nova"/>
              </a:rPr>
              <a:t>Limitation of MesoNet4 : As model was biased towards the data and hence it performs inefficiently on the whole dataset. </a:t>
            </a:r>
            <a:endParaRPr b="1" sz="1500">
              <a:latin typeface="Proxima Nova"/>
              <a:ea typeface="Proxima Nova"/>
              <a:cs typeface="Proxima Nova"/>
              <a:sym typeface="Proxima Nova"/>
            </a:endParaRPr>
          </a:p>
          <a:p>
            <a:pPr indent="0" lvl="0" marL="0" rtl="0" algn="l">
              <a:spcBef>
                <a:spcPts val="0"/>
              </a:spcBef>
              <a:spcAft>
                <a:spcPts val="0"/>
              </a:spcAft>
              <a:buNone/>
            </a:pPr>
            <a:r>
              <a:t/>
            </a:r>
            <a:endParaRPr b="1" sz="1500">
              <a:latin typeface="Proxima Nova"/>
              <a:ea typeface="Proxima Nova"/>
              <a:cs typeface="Proxima Nova"/>
              <a:sym typeface="Proxima Nova"/>
            </a:endParaRPr>
          </a:p>
          <a:p>
            <a:pPr indent="0" lvl="0" marL="0" rtl="0" algn="l">
              <a:spcBef>
                <a:spcPts val="0"/>
              </a:spcBef>
              <a:spcAft>
                <a:spcPts val="0"/>
              </a:spcAft>
              <a:buNone/>
            </a:pPr>
            <a:r>
              <a:rPr b="1" lang="en" sz="1500">
                <a:latin typeface="Proxima Nova"/>
                <a:ea typeface="Proxima Nova"/>
                <a:cs typeface="Proxima Nova"/>
                <a:sym typeface="Proxima Nova"/>
              </a:rPr>
              <a:t>InceptionConv Model </a:t>
            </a:r>
            <a:r>
              <a:rPr b="1" lang="en" sz="1500">
                <a:solidFill>
                  <a:srgbClr val="CC4125"/>
                </a:solidFill>
                <a:latin typeface="Proxima Nova"/>
                <a:ea typeface="Proxima Nova"/>
                <a:cs typeface="Proxima Nova"/>
                <a:sym typeface="Proxima Nova"/>
              </a:rPr>
              <a:t>Fails</a:t>
            </a:r>
            <a:r>
              <a:rPr b="1" lang="en" sz="1500">
                <a:latin typeface="Proxima Nova"/>
                <a:ea typeface="Proxima Nova"/>
                <a:cs typeface="Proxima Nova"/>
                <a:sym typeface="Proxima Nova"/>
              </a:rPr>
              <a:t> when there are multiple faces in a video.</a:t>
            </a:r>
            <a:endParaRPr b="1" sz="1500">
              <a:latin typeface="Proxima Nova"/>
              <a:ea typeface="Proxima Nova"/>
              <a:cs typeface="Proxima Nova"/>
              <a:sym typeface="Proxima Nova"/>
            </a:endParaRPr>
          </a:p>
          <a:p>
            <a:pPr indent="0" lvl="0" marL="0" rtl="0" algn="l">
              <a:spcBef>
                <a:spcPts val="0"/>
              </a:spcBef>
              <a:spcAft>
                <a:spcPts val="0"/>
              </a:spcAft>
              <a:buNone/>
            </a:pPr>
            <a:r>
              <a:t/>
            </a:r>
            <a:endParaRPr b="1" sz="1500">
              <a:latin typeface="Proxima Nova"/>
              <a:ea typeface="Proxima Nova"/>
              <a:cs typeface="Proxima Nova"/>
              <a:sym typeface="Proxima Nova"/>
            </a:endParaRPr>
          </a:p>
          <a:p>
            <a:pPr indent="0" lvl="0" marL="0" rtl="0" algn="l">
              <a:spcBef>
                <a:spcPts val="0"/>
              </a:spcBef>
              <a:spcAft>
                <a:spcPts val="0"/>
              </a:spcAft>
              <a:buNone/>
            </a:pPr>
            <a:r>
              <a:rPr b="1" lang="en" sz="1500">
                <a:latin typeface="Proxima Nova"/>
                <a:ea typeface="Proxima Nova"/>
                <a:cs typeface="Proxima Nova"/>
                <a:sym typeface="Proxima Nova"/>
              </a:rPr>
              <a:t>Sometime MTCNN gives </a:t>
            </a:r>
            <a:r>
              <a:rPr b="1" lang="en" sz="1500">
                <a:solidFill>
                  <a:srgbClr val="A61C00"/>
                </a:solidFill>
                <a:latin typeface="Proxima Nova"/>
                <a:ea typeface="Proxima Nova"/>
                <a:cs typeface="Proxima Nova"/>
                <a:sym typeface="Proxima Nova"/>
              </a:rPr>
              <a:t>Inaccurate</a:t>
            </a:r>
            <a:r>
              <a:rPr b="1" lang="en" sz="1500">
                <a:latin typeface="Proxima Nova"/>
                <a:ea typeface="Proxima Nova"/>
                <a:cs typeface="Proxima Nova"/>
                <a:sym typeface="Proxima Nova"/>
              </a:rPr>
              <a:t> Face Extraction.</a:t>
            </a:r>
            <a:endParaRPr b="1" sz="1500">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idx="4294967295" type="title"/>
          </p:nvPr>
        </p:nvSpPr>
        <p:spPr>
          <a:xfrm>
            <a:off x="224950" y="144125"/>
            <a:ext cx="39642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Model : Errors</a:t>
            </a:r>
            <a:endParaRPr/>
          </a:p>
        </p:txBody>
      </p:sp>
      <p:sp>
        <p:nvSpPr>
          <p:cNvPr id="288" name="Google Shape;288;p46"/>
          <p:cNvSpPr txBox="1"/>
          <p:nvPr/>
        </p:nvSpPr>
        <p:spPr>
          <a:xfrm>
            <a:off x="647825" y="1706600"/>
            <a:ext cx="3000000" cy="213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400">
                <a:solidFill>
                  <a:schemeClr val="accent1"/>
                </a:solidFill>
                <a:latin typeface="Amatic SC"/>
                <a:ea typeface="Amatic SC"/>
                <a:cs typeface="Amatic SC"/>
                <a:sym typeface="Amatic SC"/>
              </a:rPr>
              <a:t>Multiple Face Extraction Leads to False Classification</a:t>
            </a:r>
            <a:endParaRPr b="1" sz="3400">
              <a:solidFill>
                <a:schemeClr val="accent1"/>
              </a:solidFill>
              <a:latin typeface="Amatic SC"/>
              <a:ea typeface="Amatic SC"/>
              <a:cs typeface="Amatic SC"/>
              <a:sym typeface="Amatic SC"/>
            </a:endParaRPr>
          </a:p>
          <a:p>
            <a:pPr indent="0" lvl="0" marL="0" rtl="0" algn="l">
              <a:spcBef>
                <a:spcPts val="0"/>
              </a:spcBef>
              <a:spcAft>
                <a:spcPts val="0"/>
              </a:spcAft>
              <a:buNone/>
            </a:pPr>
            <a:r>
              <a:rPr b="1" lang="en" sz="2500">
                <a:solidFill>
                  <a:schemeClr val="accent1"/>
                </a:solidFill>
                <a:latin typeface="Amatic SC"/>
                <a:ea typeface="Amatic SC"/>
                <a:cs typeface="Amatic SC"/>
                <a:sym typeface="Amatic SC"/>
              </a:rPr>
              <a:t>(32 frames per image)</a:t>
            </a:r>
            <a:endParaRPr b="1" sz="2500">
              <a:solidFill>
                <a:schemeClr val="accent1"/>
              </a:solidFill>
              <a:latin typeface="Amatic SC"/>
              <a:ea typeface="Amatic SC"/>
              <a:cs typeface="Amatic SC"/>
              <a:sym typeface="Amatic SC"/>
            </a:endParaRPr>
          </a:p>
        </p:txBody>
      </p:sp>
      <p:pic>
        <p:nvPicPr>
          <p:cNvPr id="289" name="Google Shape;289;p46"/>
          <p:cNvPicPr preferRelativeResize="0"/>
          <p:nvPr/>
        </p:nvPicPr>
        <p:blipFill>
          <a:blip r:embed="rId3">
            <a:alphaModFix/>
          </a:blip>
          <a:stretch>
            <a:fillRect/>
          </a:stretch>
        </p:blipFill>
        <p:spPr>
          <a:xfrm>
            <a:off x="4341550" y="152400"/>
            <a:ext cx="4650051" cy="464352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7"/>
          <p:cNvPicPr preferRelativeResize="0"/>
          <p:nvPr/>
        </p:nvPicPr>
        <p:blipFill>
          <a:blip r:embed="rId3">
            <a:alphaModFix/>
          </a:blip>
          <a:stretch>
            <a:fillRect/>
          </a:stretch>
        </p:blipFill>
        <p:spPr>
          <a:xfrm>
            <a:off x="4189715" y="456563"/>
            <a:ext cx="3131870" cy="3124450"/>
          </a:xfrm>
          <a:prstGeom prst="rect">
            <a:avLst/>
          </a:prstGeom>
          <a:noFill/>
          <a:ln>
            <a:noFill/>
          </a:ln>
        </p:spPr>
      </p:pic>
      <p:pic>
        <p:nvPicPr>
          <p:cNvPr id="295" name="Google Shape;295;p47"/>
          <p:cNvPicPr preferRelativeResize="0"/>
          <p:nvPr/>
        </p:nvPicPr>
        <p:blipFill>
          <a:blip r:embed="rId4">
            <a:alphaModFix/>
          </a:blip>
          <a:stretch>
            <a:fillRect/>
          </a:stretch>
        </p:blipFill>
        <p:spPr>
          <a:xfrm>
            <a:off x="2065998" y="456563"/>
            <a:ext cx="2171155" cy="3124450"/>
          </a:xfrm>
          <a:prstGeom prst="rect">
            <a:avLst/>
          </a:prstGeom>
          <a:noFill/>
          <a:ln>
            <a:noFill/>
          </a:ln>
        </p:spPr>
      </p:pic>
      <p:pic>
        <p:nvPicPr>
          <p:cNvPr id="296" name="Google Shape;296;p47"/>
          <p:cNvPicPr preferRelativeResize="0"/>
          <p:nvPr/>
        </p:nvPicPr>
        <p:blipFill>
          <a:blip r:embed="rId5">
            <a:alphaModFix/>
          </a:blip>
          <a:stretch>
            <a:fillRect/>
          </a:stretch>
        </p:blipFill>
        <p:spPr>
          <a:xfrm>
            <a:off x="2115500" y="3624575"/>
            <a:ext cx="5206074" cy="1326937"/>
          </a:xfrm>
          <a:prstGeom prst="rect">
            <a:avLst/>
          </a:prstGeom>
          <a:noFill/>
          <a:ln>
            <a:noFill/>
          </a:ln>
        </p:spPr>
      </p:pic>
      <p:sp>
        <p:nvSpPr>
          <p:cNvPr id="297" name="Google Shape;297;p47"/>
          <p:cNvSpPr/>
          <p:nvPr/>
        </p:nvSpPr>
        <p:spPr>
          <a:xfrm>
            <a:off x="5221175" y="457400"/>
            <a:ext cx="1044300" cy="1035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7"/>
          <p:cNvSpPr/>
          <p:nvPr/>
        </p:nvSpPr>
        <p:spPr>
          <a:xfrm>
            <a:off x="4196388" y="1501000"/>
            <a:ext cx="1044300" cy="1035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p:nvPr/>
        </p:nvSpPr>
        <p:spPr>
          <a:xfrm>
            <a:off x="3152100" y="2536600"/>
            <a:ext cx="1044300" cy="1035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7"/>
          <p:cNvSpPr/>
          <p:nvPr/>
        </p:nvSpPr>
        <p:spPr>
          <a:xfrm>
            <a:off x="3152100" y="1501000"/>
            <a:ext cx="1044300" cy="1035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p:nvPr/>
        </p:nvSpPr>
        <p:spPr>
          <a:xfrm>
            <a:off x="4196400" y="2562788"/>
            <a:ext cx="1044300" cy="10356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166675"/>
            <a:ext cx="46458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Proposed Model : Visualization</a:t>
            </a:r>
            <a:endParaRPr/>
          </a:p>
        </p:txBody>
      </p:sp>
      <p:sp>
        <p:nvSpPr>
          <p:cNvPr id="307" name="Google Shape;307;p48"/>
          <p:cNvSpPr txBox="1"/>
          <p:nvPr>
            <p:ph idx="1" type="body"/>
          </p:nvPr>
        </p:nvSpPr>
        <p:spPr>
          <a:xfrm>
            <a:off x="257600" y="1786175"/>
            <a:ext cx="3648900" cy="445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b="1" lang="en" sz="2500">
                <a:solidFill>
                  <a:srgbClr val="000000"/>
                </a:solidFill>
                <a:latin typeface="Amatic SC"/>
                <a:ea typeface="Amatic SC"/>
                <a:cs typeface="Amatic SC"/>
                <a:sym typeface="Amatic SC"/>
              </a:rPr>
              <a:t>Feature Map Visualization</a:t>
            </a:r>
            <a:endParaRPr b="1" sz="2500">
              <a:solidFill>
                <a:srgbClr val="000000"/>
              </a:solidFill>
              <a:latin typeface="Amatic SC"/>
              <a:ea typeface="Amatic SC"/>
              <a:cs typeface="Amatic SC"/>
              <a:sym typeface="Amatic SC"/>
            </a:endParaRPr>
          </a:p>
        </p:txBody>
      </p:sp>
      <p:pic>
        <p:nvPicPr>
          <p:cNvPr id="308" name="Google Shape;308;p48"/>
          <p:cNvPicPr preferRelativeResize="0"/>
          <p:nvPr/>
        </p:nvPicPr>
        <p:blipFill rotWithShape="1">
          <a:blip r:embed="rId3">
            <a:alphaModFix/>
          </a:blip>
          <a:srcRect b="0" l="0" r="0" t="25903"/>
          <a:stretch/>
        </p:blipFill>
        <p:spPr>
          <a:xfrm>
            <a:off x="5662850" y="235475"/>
            <a:ext cx="2331275" cy="3600051"/>
          </a:xfrm>
          <a:prstGeom prst="rect">
            <a:avLst/>
          </a:prstGeom>
          <a:noFill/>
          <a:ln>
            <a:noFill/>
          </a:ln>
        </p:spPr>
      </p:pic>
      <p:pic>
        <p:nvPicPr>
          <p:cNvPr id="309" name="Google Shape;309;p48"/>
          <p:cNvPicPr preferRelativeResize="0"/>
          <p:nvPr/>
        </p:nvPicPr>
        <p:blipFill rotWithShape="1">
          <a:blip r:embed="rId3">
            <a:alphaModFix/>
          </a:blip>
          <a:srcRect b="75654" l="0" r="0" t="0"/>
          <a:stretch/>
        </p:blipFill>
        <p:spPr>
          <a:xfrm>
            <a:off x="5662850" y="3752225"/>
            <a:ext cx="2331275" cy="1182850"/>
          </a:xfrm>
          <a:prstGeom prst="rect">
            <a:avLst/>
          </a:prstGeom>
          <a:noFill/>
          <a:ln>
            <a:noFill/>
          </a:ln>
        </p:spPr>
      </p:pic>
      <p:sp>
        <p:nvSpPr>
          <p:cNvPr id="310" name="Google Shape;310;p48"/>
          <p:cNvSpPr txBox="1"/>
          <p:nvPr/>
        </p:nvSpPr>
        <p:spPr>
          <a:xfrm>
            <a:off x="257600" y="2345600"/>
            <a:ext cx="4911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202124"/>
                </a:solidFill>
                <a:highlight>
                  <a:srgbClr val="FFFFFF"/>
                </a:highlight>
                <a:latin typeface="Proxima Nova"/>
                <a:ea typeface="Proxima Nova"/>
                <a:cs typeface="Proxima Nova"/>
                <a:sym typeface="Proxima Nova"/>
              </a:rPr>
              <a:t>Visualising Filters and Feature Maps for Deep Learning are easier to tune, since we can see an error made by the network and can point out the cause directly.</a:t>
            </a:r>
            <a:endParaRPr sz="1700">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316" name="Google Shape;316;p49"/>
          <p:cNvSpPr txBox="1"/>
          <p:nvPr>
            <p:ph idx="1" type="body"/>
          </p:nvPr>
        </p:nvSpPr>
        <p:spPr>
          <a:xfrm>
            <a:off x="83100" y="1152475"/>
            <a:ext cx="8520600" cy="1485600"/>
          </a:xfrm>
          <a:prstGeom prst="rect">
            <a:avLst/>
          </a:prstGeom>
        </p:spPr>
        <p:txBody>
          <a:bodyPr anchorCtr="0" anchor="t" bIns="91425" lIns="91425" spcFirstLastPara="1" rIns="91425" wrap="square" tIns="91425">
            <a:noAutofit/>
          </a:bodyPr>
          <a:lstStyle/>
          <a:p>
            <a:pPr indent="-314642" lvl="0" marL="457200" rtl="0" algn="l">
              <a:lnSpc>
                <a:spcPct val="105000"/>
              </a:lnSpc>
              <a:spcBef>
                <a:spcPts val="0"/>
              </a:spcBef>
              <a:spcAft>
                <a:spcPts val="0"/>
              </a:spcAft>
              <a:buClr>
                <a:srgbClr val="000000"/>
              </a:buClr>
              <a:buSzPts val="1355"/>
              <a:buFont typeface="Proxima Nova"/>
              <a:buAutoNum type="arabicPeriod"/>
            </a:pPr>
            <a:r>
              <a:rPr b="1" lang="en" sz="1355">
                <a:solidFill>
                  <a:srgbClr val="000000"/>
                </a:solidFill>
                <a:latin typeface="Proxima Nova"/>
                <a:ea typeface="Proxima Nova"/>
                <a:cs typeface="Proxima Nova"/>
                <a:sym typeface="Proxima Nova"/>
              </a:rPr>
              <a:t>Facebook reported Highest Accuracy on whole Dataset : </a:t>
            </a:r>
            <a:r>
              <a:rPr b="1" lang="en" sz="1455">
                <a:solidFill>
                  <a:srgbClr val="000000"/>
                </a:solidFill>
                <a:latin typeface="Proxima Nova"/>
                <a:ea typeface="Proxima Nova"/>
                <a:cs typeface="Proxima Nova"/>
                <a:sym typeface="Proxima Nova"/>
              </a:rPr>
              <a:t>82%</a:t>
            </a:r>
            <a:endParaRPr b="1" sz="1455">
              <a:solidFill>
                <a:srgbClr val="000000"/>
              </a:solidFill>
              <a:latin typeface="Proxima Nova"/>
              <a:ea typeface="Proxima Nova"/>
              <a:cs typeface="Proxima Nova"/>
              <a:sym typeface="Proxima Nova"/>
            </a:endParaRPr>
          </a:p>
          <a:p>
            <a:pPr indent="0" lvl="0" marL="457200" rtl="0" algn="l">
              <a:lnSpc>
                <a:spcPct val="105000"/>
              </a:lnSpc>
              <a:spcBef>
                <a:spcPts val="1200"/>
              </a:spcBef>
              <a:spcAft>
                <a:spcPts val="0"/>
              </a:spcAft>
              <a:buSzPts val="523"/>
              <a:buNone/>
            </a:pPr>
            <a:r>
              <a:rPr b="1" lang="en" sz="1355">
                <a:solidFill>
                  <a:srgbClr val="000000"/>
                </a:solidFill>
                <a:latin typeface="Proxima Nova"/>
                <a:ea typeface="Proxima Nova"/>
                <a:cs typeface="Proxima Nova"/>
                <a:sym typeface="Proxima Nova"/>
              </a:rPr>
              <a:t>Kaggle Winner  Profile : </a:t>
            </a:r>
            <a:r>
              <a:rPr b="1" lang="en" sz="1355" u="sng">
                <a:solidFill>
                  <a:schemeClr val="hlink"/>
                </a:solidFill>
                <a:latin typeface="Proxima Nova"/>
                <a:ea typeface="Proxima Nova"/>
                <a:cs typeface="Proxima Nova"/>
                <a:sym typeface="Proxima Nova"/>
                <a:hlinkClick r:id="rId3"/>
              </a:rPr>
              <a:t>https://www.kaggle.com/selimsef</a:t>
            </a:r>
            <a:endParaRPr b="1" sz="1355">
              <a:solidFill>
                <a:srgbClr val="000000"/>
              </a:solidFill>
              <a:latin typeface="Proxima Nova"/>
              <a:ea typeface="Proxima Nova"/>
              <a:cs typeface="Proxima Nova"/>
              <a:sym typeface="Proxima Nova"/>
            </a:endParaRPr>
          </a:p>
          <a:p>
            <a:pPr indent="0" lvl="0" marL="457200" rtl="0" algn="l">
              <a:lnSpc>
                <a:spcPct val="105000"/>
              </a:lnSpc>
              <a:spcBef>
                <a:spcPts val="1200"/>
              </a:spcBef>
              <a:spcAft>
                <a:spcPts val="0"/>
              </a:spcAft>
              <a:buSzPts val="523"/>
              <a:buNone/>
            </a:pPr>
            <a:r>
              <a:rPr b="1" lang="en" sz="1255">
                <a:solidFill>
                  <a:srgbClr val="000000"/>
                </a:solidFill>
                <a:latin typeface="Proxima Nova"/>
                <a:ea typeface="Proxima Nova"/>
                <a:cs typeface="Proxima Nova"/>
                <a:sym typeface="Proxima Nova"/>
              </a:rPr>
              <a:t>(Pretrained Encoder Models were used like EfficientNet b7, trained on 4 GPU’s, 2500 iteration per epoch )</a:t>
            </a:r>
            <a:endParaRPr b="1" sz="1255">
              <a:solidFill>
                <a:srgbClr val="000000"/>
              </a:solidFill>
              <a:latin typeface="Proxima Nova"/>
              <a:ea typeface="Proxima Nova"/>
              <a:cs typeface="Proxima Nova"/>
              <a:sym typeface="Proxima Nova"/>
            </a:endParaRPr>
          </a:p>
          <a:p>
            <a:pPr indent="-314642" lvl="0" marL="457200" rtl="0" algn="l">
              <a:lnSpc>
                <a:spcPct val="105000"/>
              </a:lnSpc>
              <a:spcBef>
                <a:spcPts val="1200"/>
              </a:spcBef>
              <a:spcAft>
                <a:spcPts val="0"/>
              </a:spcAft>
              <a:buClr>
                <a:srgbClr val="000000"/>
              </a:buClr>
              <a:buSzPts val="1355"/>
              <a:buFont typeface="Proxima Nova"/>
              <a:buAutoNum type="arabicPeriod"/>
            </a:pPr>
            <a:r>
              <a:rPr b="1" lang="en" sz="1355">
                <a:solidFill>
                  <a:srgbClr val="000000"/>
                </a:solidFill>
                <a:latin typeface="Proxima Nova"/>
                <a:ea typeface="Proxima Nova"/>
                <a:cs typeface="Proxima Nova"/>
                <a:sym typeface="Proxima Nova"/>
              </a:rPr>
              <a:t>We were able to achieve </a:t>
            </a:r>
            <a:r>
              <a:rPr b="1" lang="en" sz="1455">
                <a:solidFill>
                  <a:srgbClr val="000000"/>
                </a:solidFill>
                <a:latin typeface="Proxima Nova"/>
                <a:ea typeface="Proxima Nova"/>
                <a:cs typeface="Proxima Nova"/>
                <a:sym typeface="Proxima Nova"/>
              </a:rPr>
              <a:t>80% Accuracy</a:t>
            </a:r>
            <a:r>
              <a:rPr b="1" lang="en" sz="1355">
                <a:solidFill>
                  <a:srgbClr val="000000"/>
                </a:solidFill>
                <a:latin typeface="Proxima Nova"/>
                <a:ea typeface="Proxima Nova"/>
                <a:cs typeface="Proxima Nova"/>
                <a:sym typeface="Proxima Nova"/>
              </a:rPr>
              <a:t> on DFDC Dataset </a:t>
            </a:r>
            <a:endParaRPr b="1" sz="1355">
              <a:solidFill>
                <a:srgbClr val="000000"/>
              </a:solidFill>
              <a:latin typeface="Proxima Nova"/>
              <a:ea typeface="Proxima Nova"/>
              <a:cs typeface="Proxima Nova"/>
              <a:sym typeface="Proxima Nova"/>
            </a:endParaRPr>
          </a:p>
          <a:p>
            <a:pPr indent="0" lvl="0" marL="457200" rtl="0" algn="l">
              <a:lnSpc>
                <a:spcPct val="105000"/>
              </a:lnSpc>
              <a:spcBef>
                <a:spcPts val="1200"/>
              </a:spcBef>
              <a:spcAft>
                <a:spcPts val="0"/>
              </a:spcAft>
              <a:buSzPts val="523"/>
              <a:buNone/>
            </a:pPr>
            <a:r>
              <a:rPr b="1" lang="en" sz="1355">
                <a:solidFill>
                  <a:srgbClr val="000000"/>
                </a:solidFill>
                <a:latin typeface="Proxima Nova"/>
                <a:ea typeface="Proxima Nova"/>
                <a:cs typeface="Proxima Nova"/>
                <a:sym typeface="Proxima Nova"/>
              </a:rPr>
              <a:t>(5000 Videos with equal distribution of Fake and Real Videos)</a:t>
            </a:r>
            <a:endParaRPr b="1" sz="1355">
              <a:solidFill>
                <a:srgbClr val="000000"/>
              </a:solidFill>
              <a:latin typeface="Proxima Nova"/>
              <a:ea typeface="Proxima Nova"/>
              <a:cs typeface="Proxima Nova"/>
              <a:sym typeface="Proxima Nova"/>
            </a:endParaRPr>
          </a:p>
          <a:p>
            <a:pPr indent="-314642" lvl="0" marL="457200" rtl="0" algn="l">
              <a:lnSpc>
                <a:spcPct val="105000"/>
              </a:lnSpc>
              <a:spcBef>
                <a:spcPts val="1200"/>
              </a:spcBef>
              <a:spcAft>
                <a:spcPts val="0"/>
              </a:spcAft>
              <a:buClr>
                <a:srgbClr val="000000"/>
              </a:buClr>
              <a:buSzPts val="1355"/>
              <a:buFont typeface="Proxima Nova"/>
              <a:buAutoNum type="arabicPeriod"/>
            </a:pPr>
            <a:r>
              <a:rPr b="1" lang="en" sz="1355">
                <a:solidFill>
                  <a:srgbClr val="000000"/>
                </a:solidFill>
                <a:latin typeface="Proxima Nova"/>
                <a:ea typeface="Proxima Nova"/>
                <a:cs typeface="Proxima Nova"/>
                <a:sym typeface="Proxima Nova"/>
              </a:rPr>
              <a:t>We might </a:t>
            </a:r>
            <a:r>
              <a:rPr b="1" lang="en" sz="1355">
                <a:solidFill>
                  <a:srgbClr val="000000"/>
                </a:solidFill>
                <a:latin typeface="Proxima Nova"/>
                <a:ea typeface="Proxima Nova"/>
                <a:cs typeface="Proxima Nova"/>
                <a:sym typeface="Proxima Nova"/>
              </a:rPr>
              <a:t>Achieve</a:t>
            </a:r>
            <a:r>
              <a:rPr b="1" lang="en" sz="1355">
                <a:solidFill>
                  <a:srgbClr val="000000"/>
                </a:solidFill>
                <a:latin typeface="Proxima Nova"/>
                <a:ea typeface="Proxima Nova"/>
                <a:cs typeface="Proxima Nova"/>
                <a:sym typeface="Proxima Nova"/>
              </a:rPr>
              <a:t> more accuracy if Provided GPU Processing</a:t>
            </a:r>
            <a:endParaRPr b="1" sz="1355">
              <a:solidFill>
                <a:srgbClr val="000000"/>
              </a:solidFill>
              <a:latin typeface="Proxima Nova"/>
              <a:ea typeface="Proxima Nova"/>
              <a:cs typeface="Proxima Nova"/>
              <a:sym typeface="Proxima Nova"/>
            </a:endParaRPr>
          </a:p>
          <a:p>
            <a:pPr indent="0" lvl="0" marL="457200" rtl="0" algn="l">
              <a:lnSpc>
                <a:spcPct val="105000"/>
              </a:lnSpc>
              <a:spcBef>
                <a:spcPts val="1200"/>
              </a:spcBef>
              <a:spcAft>
                <a:spcPts val="0"/>
              </a:spcAft>
              <a:buNone/>
            </a:pPr>
            <a:r>
              <a:rPr b="1" lang="en" sz="1355">
                <a:solidFill>
                  <a:srgbClr val="000000"/>
                </a:solidFill>
                <a:latin typeface="Proxima Nova"/>
                <a:ea typeface="Proxima Nova"/>
                <a:cs typeface="Proxima Nova"/>
                <a:sym typeface="Proxima Nova"/>
              </a:rPr>
              <a:t>On whole Dataset of 124k videos.</a:t>
            </a:r>
            <a:endParaRPr b="1" sz="1355">
              <a:solidFill>
                <a:srgbClr val="000000"/>
              </a:solidFill>
              <a:latin typeface="Proxima Nova"/>
              <a:ea typeface="Proxima Nova"/>
              <a:cs typeface="Proxima Nova"/>
              <a:sym typeface="Proxima Nova"/>
            </a:endParaRPr>
          </a:p>
          <a:p>
            <a:pPr indent="0" lvl="0" marL="457200" rtl="0" algn="l">
              <a:lnSpc>
                <a:spcPct val="105000"/>
              </a:lnSpc>
              <a:spcBef>
                <a:spcPts val="1200"/>
              </a:spcBef>
              <a:spcAft>
                <a:spcPts val="0"/>
              </a:spcAft>
              <a:buNone/>
            </a:pPr>
            <a:r>
              <a:rPr b="1" lang="en" sz="1555">
                <a:solidFill>
                  <a:srgbClr val="FF9900"/>
                </a:solidFill>
                <a:latin typeface="Proxima Nova"/>
                <a:ea typeface="Proxima Nova"/>
                <a:cs typeface="Proxima Nova"/>
                <a:sym typeface="Proxima Nova"/>
              </a:rPr>
              <a:t>Note : No Pretrained Model is used in this Project </a:t>
            </a:r>
            <a:endParaRPr b="1" sz="1555">
              <a:solidFill>
                <a:srgbClr val="FF9900"/>
              </a:solidFill>
              <a:latin typeface="Proxima Nova"/>
              <a:ea typeface="Proxima Nova"/>
              <a:cs typeface="Proxima Nova"/>
              <a:sym typeface="Proxima Nova"/>
            </a:endParaRPr>
          </a:p>
          <a:p>
            <a:pPr indent="0" lvl="0" marL="0" rtl="0" algn="l">
              <a:lnSpc>
                <a:spcPct val="105000"/>
              </a:lnSpc>
              <a:spcBef>
                <a:spcPts val="1200"/>
              </a:spcBef>
              <a:spcAft>
                <a:spcPts val="0"/>
              </a:spcAft>
              <a:buSzPts val="523"/>
              <a:buNone/>
            </a:pPr>
            <a:r>
              <a:t/>
            </a:r>
            <a:endParaRPr b="1" sz="1355">
              <a:solidFill>
                <a:srgbClr val="000000"/>
              </a:solidFill>
              <a:latin typeface="Proxima Nova"/>
              <a:ea typeface="Proxima Nova"/>
              <a:cs typeface="Proxima Nova"/>
              <a:sym typeface="Proxima Nova"/>
            </a:endParaRPr>
          </a:p>
          <a:p>
            <a:pPr indent="0" lvl="0" marL="0" rtl="0" algn="l">
              <a:lnSpc>
                <a:spcPct val="105000"/>
              </a:lnSpc>
              <a:spcBef>
                <a:spcPts val="1200"/>
              </a:spcBef>
              <a:spcAft>
                <a:spcPts val="1200"/>
              </a:spcAft>
              <a:buSzPts val="523"/>
              <a:buNone/>
            </a:pPr>
            <a:r>
              <a:t/>
            </a:r>
            <a:endParaRPr b="1" sz="1355">
              <a:solidFill>
                <a:srgbClr val="000000"/>
              </a:solidFill>
              <a:latin typeface="Proxima Nova"/>
              <a:ea typeface="Proxima Nova"/>
              <a:cs typeface="Proxima Nova"/>
              <a:sym typeface="Proxima Nova"/>
            </a:endParaRPr>
          </a:p>
        </p:txBody>
      </p:sp>
      <p:pic>
        <p:nvPicPr>
          <p:cNvPr id="317" name="Google Shape;317;p49"/>
          <p:cNvPicPr preferRelativeResize="0"/>
          <p:nvPr/>
        </p:nvPicPr>
        <p:blipFill rotWithShape="1">
          <a:blip r:embed="rId4">
            <a:alphaModFix/>
          </a:blip>
          <a:srcRect b="13014" l="7591" r="40769" t="33250"/>
          <a:stretch/>
        </p:blipFill>
        <p:spPr>
          <a:xfrm>
            <a:off x="5671850" y="2423000"/>
            <a:ext cx="4880952" cy="28568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Contribution by team members</a:t>
            </a:r>
            <a:endParaRPr/>
          </a:p>
        </p:txBody>
      </p:sp>
      <p:sp>
        <p:nvSpPr>
          <p:cNvPr id="323" name="Google Shape;323;p5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Pruthivi Raj Behera:</a:t>
            </a:r>
            <a:r>
              <a:rPr lang="en"/>
              <a:t> Preprocessing of Video Batch [0- 17], Baseline Meso1, Proposed Architecture, Implementation of InceptionModule, Training Model. </a:t>
            </a:r>
            <a:endParaRPr/>
          </a:p>
          <a:p>
            <a:pPr indent="0" lvl="0" marL="0" rtl="0" algn="l">
              <a:spcBef>
                <a:spcPts val="1200"/>
              </a:spcBef>
              <a:spcAft>
                <a:spcPts val="0"/>
              </a:spcAft>
              <a:buNone/>
            </a:pPr>
            <a:r>
              <a:rPr b="1" lang="en"/>
              <a:t>Prabal Jain </a:t>
            </a:r>
            <a:r>
              <a:rPr lang="en"/>
              <a:t>: Preprocessing of Video Batch [18-35], Baseline Meso4, Analysis, Hyperparameter Tuning on InceptionConv, Training Model. </a:t>
            </a:r>
            <a:endParaRPr/>
          </a:p>
          <a:p>
            <a:pPr indent="0" lvl="0" marL="0" rtl="0" algn="l">
              <a:spcBef>
                <a:spcPts val="1200"/>
              </a:spcBef>
              <a:spcAft>
                <a:spcPts val="1200"/>
              </a:spcAft>
              <a:buNone/>
            </a:pPr>
            <a:r>
              <a:rPr b="1" lang="en"/>
              <a:t>T G Narayanan</a:t>
            </a:r>
            <a:r>
              <a:rPr lang="en"/>
              <a:t> : Preprocessing of Video Batch [36-49], Data Cleaning, CNN-Adam, CNN-SGD Implementation, Hyperparameter Tuning InceptionConv, Training Model Report.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1"/>
          <p:cNvPicPr preferRelativeResize="0"/>
          <p:nvPr/>
        </p:nvPicPr>
        <p:blipFill>
          <a:blip r:embed="rId3">
            <a:alphaModFix/>
          </a:blip>
          <a:stretch>
            <a:fillRect/>
          </a:stretch>
        </p:blipFill>
        <p:spPr>
          <a:xfrm>
            <a:off x="900650" y="427575"/>
            <a:ext cx="7527224" cy="4288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pic>
        <p:nvPicPr>
          <p:cNvPr id="81" name="Google Shape;81;p16"/>
          <p:cNvPicPr preferRelativeResize="0"/>
          <p:nvPr/>
        </p:nvPicPr>
        <p:blipFill>
          <a:blip r:embed="rId3">
            <a:alphaModFix/>
          </a:blip>
          <a:stretch>
            <a:fillRect/>
          </a:stretch>
        </p:blipFill>
        <p:spPr>
          <a:xfrm>
            <a:off x="5337525" y="1227275"/>
            <a:ext cx="3248550" cy="3654625"/>
          </a:xfrm>
          <a:prstGeom prst="rect">
            <a:avLst/>
          </a:prstGeom>
          <a:noFill/>
          <a:ln>
            <a:noFill/>
          </a:ln>
        </p:spPr>
      </p:pic>
      <p:sp>
        <p:nvSpPr>
          <p:cNvPr id="82" name="Google Shape;82;p16"/>
          <p:cNvSpPr txBox="1"/>
          <p:nvPr/>
        </p:nvSpPr>
        <p:spPr>
          <a:xfrm>
            <a:off x="311700" y="2178250"/>
            <a:ext cx="489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4200">
              <a:solidFill>
                <a:schemeClr val="accent1"/>
              </a:solidFill>
              <a:latin typeface="Amatic SC"/>
              <a:ea typeface="Amatic SC"/>
              <a:cs typeface="Amatic SC"/>
              <a:sym typeface="Amatic SC"/>
            </a:endParaRPr>
          </a:p>
        </p:txBody>
      </p:sp>
      <p:sp>
        <p:nvSpPr>
          <p:cNvPr id="83" name="Google Shape;83;p16"/>
          <p:cNvSpPr txBox="1"/>
          <p:nvPr/>
        </p:nvSpPr>
        <p:spPr>
          <a:xfrm>
            <a:off x="226725" y="1883988"/>
            <a:ext cx="51108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latin typeface="Proxima Nova"/>
                <a:ea typeface="Proxima Nova"/>
                <a:cs typeface="Proxima Nova"/>
                <a:sym typeface="Proxima Nova"/>
              </a:rPr>
              <a:t>To Design and Develop a Deep Learning algorithm to classify the video as deepfake or Real</a:t>
            </a:r>
            <a:endParaRPr sz="2800">
              <a:latin typeface="Proxima Nova"/>
              <a:ea typeface="Proxima Nova"/>
              <a:cs typeface="Proxima Nova"/>
              <a:sym typeface="Proxima Nova"/>
            </a:endParaRPr>
          </a:p>
          <a:p>
            <a:pPr indent="0" lvl="0" marL="0" rtl="0" algn="l">
              <a:spcBef>
                <a:spcPts val="0"/>
              </a:spcBef>
              <a:spcAft>
                <a:spcPts val="0"/>
              </a:spcAft>
              <a:buNone/>
            </a:pPr>
            <a:r>
              <a:t/>
            </a:r>
            <a:endParaRPr sz="1000">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Fake : CREATION</a:t>
            </a:r>
            <a:endParaRPr/>
          </a:p>
        </p:txBody>
      </p:sp>
      <p:sp>
        <p:nvSpPr>
          <p:cNvPr id="89" name="Google Shape;89;p17"/>
          <p:cNvSpPr txBox="1"/>
          <p:nvPr>
            <p:ph idx="1" type="body"/>
          </p:nvPr>
        </p:nvSpPr>
        <p:spPr>
          <a:xfrm>
            <a:off x="311700" y="10000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AutoNum type="arabicPeriod"/>
            </a:pPr>
            <a:r>
              <a:rPr b="1" lang="en">
                <a:solidFill>
                  <a:srgbClr val="000000"/>
                </a:solidFill>
                <a:latin typeface="Proxima Nova"/>
                <a:ea typeface="Proxima Nova"/>
                <a:cs typeface="Proxima Nova"/>
                <a:sym typeface="Proxima Nova"/>
              </a:rPr>
              <a:t>Encoder-Decoder :</a:t>
            </a:r>
            <a:r>
              <a:rPr lang="en">
                <a:solidFill>
                  <a:srgbClr val="000000"/>
                </a:solidFill>
              </a:rPr>
              <a:t> </a:t>
            </a:r>
            <a:r>
              <a:rPr lang="en">
                <a:solidFill>
                  <a:srgbClr val="000000"/>
                </a:solidFill>
                <a:latin typeface="Proxima Nova"/>
                <a:ea typeface="Proxima Nova"/>
                <a:cs typeface="Proxima Nova"/>
                <a:sym typeface="Proxima Nova"/>
              </a:rPr>
              <a:t>Two Encoder Decoder is needed For Face - Swapping where each Pair is used to train on Image Set and Encoder Parameters are shared Between Two Networks.</a:t>
            </a:r>
            <a:endParaRPr>
              <a:solidFill>
                <a:srgbClr val="000000"/>
              </a:solidFill>
              <a:latin typeface="Proxima Nova"/>
              <a:ea typeface="Proxima Nova"/>
              <a:cs typeface="Proxima Nova"/>
              <a:sym typeface="Proxima Nova"/>
            </a:endParaRPr>
          </a:p>
          <a:p>
            <a:pPr indent="0" lvl="0" marL="457200" rtl="0" algn="l">
              <a:spcBef>
                <a:spcPts val="1200"/>
              </a:spcBef>
              <a:spcAft>
                <a:spcPts val="1200"/>
              </a:spcAft>
              <a:buNone/>
            </a:pPr>
            <a:r>
              <a:t/>
            </a:r>
            <a:endParaRPr b="1">
              <a:solidFill>
                <a:srgbClr val="000000"/>
              </a:solidFill>
              <a:latin typeface="Proxima Nova"/>
              <a:ea typeface="Proxima Nova"/>
              <a:cs typeface="Proxima Nova"/>
              <a:sym typeface="Proxima Nova"/>
            </a:endParaRPr>
          </a:p>
        </p:txBody>
      </p:sp>
      <p:pic>
        <p:nvPicPr>
          <p:cNvPr id="90" name="Google Shape;90;p17"/>
          <p:cNvPicPr preferRelativeResize="0"/>
          <p:nvPr/>
        </p:nvPicPr>
        <p:blipFill>
          <a:blip r:embed="rId3">
            <a:alphaModFix/>
          </a:blip>
          <a:stretch>
            <a:fillRect/>
          </a:stretch>
        </p:blipFill>
        <p:spPr>
          <a:xfrm>
            <a:off x="4648200" y="1984900"/>
            <a:ext cx="3699475" cy="2883575"/>
          </a:xfrm>
          <a:prstGeom prst="rect">
            <a:avLst/>
          </a:prstGeom>
          <a:noFill/>
          <a:ln>
            <a:noFill/>
          </a:ln>
        </p:spPr>
      </p:pic>
      <p:sp>
        <p:nvSpPr>
          <p:cNvPr id="91" name="Google Shape;91;p17"/>
          <p:cNvSpPr txBox="1"/>
          <p:nvPr/>
        </p:nvSpPr>
        <p:spPr>
          <a:xfrm>
            <a:off x="5589975" y="4851000"/>
            <a:ext cx="22323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700">
                <a:latin typeface="Proxima Nova"/>
                <a:ea typeface="Proxima Nova"/>
                <a:cs typeface="Proxima Nova"/>
                <a:sym typeface="Proxima Nova"/>
              </a:rPr>
              <a:t>Source Image : </a:t>
            </a:r>
            <a:r>
              <a:rPr lang="en" sz="700">
                <a:latin typeface="Proxima Nova"/>
                <a:ea typeface="Proxima Nova"/>
                <a:cs typeface="Proxima Nova"/>
                <a:sym typeface="Proxima Nova"/>
              </a:rPr>
              <a:t>https://arxiv.org/pdf/1909.11573.pdf</a:t>
            </a:r>
            <a:endParaRPr sz="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Fake : CREATION</a:t>
            </a:r>
            <a:endParaRPr/>
          </a:p>
        </p:txBody>
      </p:sp>
      <p:sp>
        <p:nvSpPr>
          <p:cNvPr id="97" name="Google Shape;97;p18"/>
          <p:cNvSpPr txBox="1"/>
          <p:nvPr>
            <p:ph idx="1" type="body"/>
          </p:nvPr>
        </p:nvSpPr>
        <p:spPr>
          <a:xfrm>
            <a:off x="311700" y="9238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latin typeface="Proxima Nova"/>
                <a:ea typeface="Proxima Nova"/>
                <a:cs typeface="Proxima Nova"/>
                <a:sym typeface="Proxima Nova"/>
              </a:rPr>
              <a:t>2. </a:t>
            </a:r>
            <a:r>
              <a:rPr b="1" lang="en">
                <a:solidFill>
                  <a:srgbClr val="000000"/>
                </a:solidFill>
                <a:latin typeface="Proxima Nova"/>
                <a:ea typeface="Proxima Nova"/>
                <a:cs typeface="Proxima Nova"/>
                <a:sym typeface="Proxima Nova"/>
              </a:rPr>
              <a:t>GAN’s : </a:t>
            </a:r>
            <a:r>
              <a:rPr lang="en">
                <a:solidFill>
                  <a:srgbClr val="000000"/>
                </a:solidFill>
                <a:latin typeface="Proxima Nova"/>
                <a:ea typeface="Proxima Nova"/>
                <a:cs typeface="Proxima Nova"/>
                <a:sym typeface="Proxima Nova"/>
              </a:rPr>
              <a:t>By adding adversarial loss and perceptual loss (implemented in VGGFace) to the encoder-decoder architecture, an improved version of deepfakes based on the generative adversarial </a:t>
            </a:r>
            <a:r>
              <a:rPr lang="en">
                <a:solidFill>
                  <a:srgbClr val="000000"/>
                </a:solidFill>
                <a:latin typeface="Proxima Nova"/>
                <a:ea typeface="Proxima Nova"/>
                <a:cs typeface="Proxima Nova"/>
                <a:sym typeface="Proxima Nova"/>
              </a:rPr>
              <a:t>network (GAN)</a:t>
            </a:r>
            <a:endParaRPr>
              <a:solidFill>
                <a:srgbClr val="000000"/>
              </a:solidFill>
              <a:latin typeface="Proxima Nova"/>
              <a:ea typeface="Proxima Nova"/>
              <a:cs typeface="Proxima Nova"/>
              <a:sym typeface="Proxima Nova"/>
            </a:endParaRPr>
          </a:p>
        </p:txBody>
      </p:sp>
      <p:pic>
        <p:nvPicPr>
          <p:cNvPr id="98" name="Google Shape;98;p18"/>
          <p:cNvPicPr preferRelativeResize="0"/>
          <p:nvPr/>
        </p:nvPicPr>
        <p:blipFill>
          <a:blip r:embed="rId3">
            <a:alphaModFix/>
          </a:blip>
          <a:stretch>
            <a:fillRect/>
          </a:stretch>
        </p:blipFill>
        <p:spPr>
          <a:xfrm>
            <a:off x="3690000" y="1953473"/>
            <a:ext cx="5292325" cy="2977950"/>
          </a:xfrm>
          <a:prstGeom prst="rect">
            <a:avLst/>
          </a:prstGeom>
          <a:noFill/>
          <a:ln>
            <a:noFill/>
          </a:ln>
        </p:spPr>
      </p:pic>
      <p:sp>
        <p:nvSpPr>
          <p:cNvPr id="99" name="Google Shape;99;p18"/>
          <p:cNvSpPr txBox="1"/>
          <p:nvPr/>
        </p:nvSpPr>
        <p:spPr>
          <a:xfrm>
            <a:off x="4486275" y="4765375"/>
            <a:ext cx="40266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700">
                <a:latin typeface="Proxima Nova"/>
                <a:ea typeface="Proxima Nova"/>
                <a:cs typeface="Proxima Nova"/>
                <a:sym typeface="Proxima Nova"/>
              </a:rPr>
              <a:t>Source Image : h</a:t>
            </a:r>
            <a:r>
              <a:rPr lang="en" sz="700" u="sng">
                <a:solidFill>
                  <a:schemeClr val="hlink"/>
                </a:solidFill>
                <a:latin typeface="Proxima Nova"/>
                <a:ea typeface="Proxima Nova"/>
                <a:cs typeface="Proxima Nova"/>
                <a:sym typeface="Proxima Nova"/>
                <a:hlinkClick r:id="rId4"/>
              </a:rPr>
              <a:t>ttps://towardsdatascience.com/deepfakes-the-ugly-and-the-good-49115643d8dd </a:t>
            </a:r>
            <a:endParaRPr sz="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DeepFake Creation :Examples</a:t>
            </a:r>
            <a:endParaRPr/>
          </a:p>
        </p:txBody>
      </p:sp>
      <p:sp>
        <p:nvSpPr>
          <p:cNvPr id="105" name="Google Shape;105;p19"/>
          <p:cNvSpPr txBox="1"/>
          <p:nvPr>
            <p:ph idx="1" type="body"/>
          </p:nvPr>
        </p:nvSpPr>
        <p:spPr>
          <a:xfrm>
            <a:off x="311700" y="1228675"/>
            <a:ext cx="8520600" cy="646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05"/>
              <a:buNone/>
            </a:pPr>
            <a:r>
              <a:rPr b="1" lang="en" sz="1890">
                <a:solidFill>
                  <a:srgbClr val="000000"/>
                </a:solidFill>
                <a:latin typeface="Proxima Nova"/>
                <a:ea typeface="Proxima Nova"/>
                <a:cs typeface="Proxima Nova"/>
                <a:sym typeface="Proxima Nova"/>
              </a:rPr>
              <a:t>FaceSwap, DeepFace Lab, Faceit, FaceMask, DFaker</a:t>
            </a:r>
            <a:endParaRPr b="1" sz="1890">
              <a:solidFill>
                <a:srgbClr val="000000"/>
              </a:solidFill>
              <a:latin typeface="Proxima Nova"/>
              <a:ea typeface="Proxima Nova"/>
              <a:cs typeface="Proxima Nova"/>
              <a:sym typeface="Proxima Nova"/>
            </a:endParaRPr>
          </a:p>
          <a:p>
            <a:pPr indent="0" lvl="0" marL="0" rtl="0" algn="l">
              <a:lnSpc>
                <a:spcPct val="105000"/>
              </a:lnSpc>
              <a:spcBef>
                <a:spcPts val="1200"/>
              </a:spcBef>
              <a:spcAft>
                <a:spcPts val="1200"/>
              </a:spcAft>
              <a:buSzPts val="605"/>
              <a:buNone/>
            </a:pPr>
            <a:r>
              <a:rPr b="1" lang="en" sz="1890">
                <a:solidFill>
                  <a:srgbClr val="000000"/>
                </a:solidFill>
                <a:latin typeface="Proxima Nova"/>
                <a:ea typeface="Proxima Nova"/>
                <a:cs typeface="Proxima Nova"/>
                <a:sym typeface="Proxima Nova"/>
              </a:rPr>
              <a:t>DeepFake tf, FaceSwap-GAN  etc.</a:t>
            </a:r>
            <a:endParaRPr b="1" sz="1890">
              <a:solidFill>
                <a:srgbClr val="000000"/>
              </a:solidFill>
              <a:latin typeface="Proxima Nova"/>
              <a:ea typeface="Proxima Nova"/>
              <a:cs typeface="Proxima Nova"/>
              <a:sym typeface="Proxima Nova"/>
            </a:endParaRPr>
          </a:p>
        </p:txBody>
      </p:sp>
      <p:pic>
        <p:nvPicPr>
          <p:cNvPr id="106" name="Google Shape;106;p19"/>
          <p:cNvPicPr preferRelativeResize="0"/>
          <p:nvPr/>
        </p:nvPicPr>
        <p:blipFill>
          <a:blip r:embed="rId3">
            <a:alphaModFix/>
          </a:blip>
          <a:stretch>
            <a:fillRect/>
          </a:stretch>
        </p:blipFill>
        <p:spPr>
          <a:xfrm>
            <a:off x="2134800" y="2619925"/>
            <a:ext cx="3769524" cy="2120550"/>
          </a:xfrm>
          <a:prstGeom prst="rect">
            <a:avLst/>
          </a:prstGeom>
          <a:noFill/>
          <a:ln>
            <a:noFill/>
          </a:ln>
        </p:spPr>
      </p:pic>
      <p:pic>
        <p:nvPicPr>
          <p:cNvPr id="107" name="Google Shape;107;p19"/>
          <p:cNvPicPr preferRelativeResize="0"/>
          <p:nvPr/>
        </p:nvPicPr>
        <p:blipFill>
          <a:blip r:embed="rId4">
            <a:alphaModFix/>
          </a:blip>
          <a:stretch>
            <a:fillRect/>
          </a:stretch>
        </p:blipFill>
        <p:spPr>
          <a:xfrm>
            <a:off x="6222524" y="403025"/>
            <a:ext cx="2430625" cy="433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Fake : Detection (Literature Survey)</a:t>
            </a:r>
            <a:endParaRPr/>
          </a:p>
        </p:txBody>
      </p:sp>
      <p:sp>
        <p:nvSpPr>
          <p:cNvPr id="113" name="Google Shape;113;p2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Font typeface="Proxima Nova"/>
              <a:buAutoNum type="arabicPeriod"/>
            </a:pPr>
            <a:r>
              <a:rPr b="1" lang="en">
                <a:solidFill>
                  <a:srgbClr val="000000"/>
                </a:solidFill>
                <a:latin typeface="Proxima Nova"/>
                <a:ea typeface="Proxima Nova"/>
                <a:cs typeface="Proxima Nova"/>
                <a:sym typeface="Proxima Nova"/>
              </a:rPr>
              <a:t>Analysing Convolution Traces.</a:t>
            </a:r>
            <a:endParaRPr b="1">
              <a:solidFill>
                <a:srgbClr val="000000"/>
              </a:solidFill>
              <a:latin typeface="Proxima Nova"/>
              <a:ea typeface="Proxima Nova"/>
              <a:cs typeface="Proxima Nova"/>
              <a:sym typeface="Proxima Nova"/>
            </a:endParaRPr>
          </a:p>
          <a:p>
            <a:pPr indent="0" lvl="0" marL="0" rtl="0" algn="l">
              <a:spcBef>
                <a:spcPts val="1200"/>
              </a:spcBef>
              <a:spcAft>
                <a:spcPts val="0"/>
              </a:spcAft>
              <a:buNone/>
            </a:pPr>
            <a:r>
              <a:rPr b="1" lang="en">
                <a:solidFill>
                  <a:srgbClr val="000000"/>
                </a:solidFill>
                <a:latin typeface="Proxima Nova"/>
                <a:ea typeface="Proxima Nova"/>
                <a:cs typeface="Proxima Nova"/>
                <a:sym typeface="Proxima Nova"/>
              </a:rPr>
              <a:t>	</a:t>
            </a:r>
            <a:r>
              <a:rPr lang="en">
                <a:solidFill>
                  <a:srgbClr val="000000"/>
                </a:solidFill>
                <a:latin typeface="Proxima Nova"/>
                <a:ea typeface="Proxima Nova"/>
                <a:cs typeface="Proxima Nova"/>
                <a:sym typeface="Proxima Nova"/>
              </a:rPr>
              <a:t>(Source : </a:t>
            </a:r>
            <a:r>
              <a:rPr lang="en" u="sng">
                <a:solidFill>
                  <a:srgbClr val="000000"/>
                </a:solidFill>
                <a:latin typeface="Proxima Nova"/>
                <a:ea typeface="Proxima Nova"/>
                <a:cs typeface="Proxima Nova"/>
                <a:sym typeface="Proxima Nova"/>
                <a:hlinkClick r:id="rId3">
                  <a:extLst>
                    <a:ext uri="{A12FA001-AC4F-418D-AE19-62706E023703}">
                      <ahyp:hlinkClr val="tx"/>
                    </a:ext>
                  </a:extLst>
                </a:hlinkClick>
              </a:rPr>
              <a:t>https://arxiv.org/abs/2004.10448</a:t>
            </a:r>
            <a:r>
              <a:rPr lang="en">
                <a:solidFill>
                  <a:srgbClr val="000000"/>
                </a:solidFill>
                <a:latin typeface="Proxima Nova"/>
                <a:ea typeface="Proxima Nova"/>
                <a:cs typeface="Proxima Nova"/>
                <a:sym typeface="Proxima Nova"/>
              </a:rPr>
              <a:t>)</a:t>
            </a:r>
            <a:endParaRPr>
              <a:solidFill>
                <a:srgbClr val="000000"/>
              </a:solidFill>
              <a:latin typeface="Proxima Nova"/>
              <a:ea typeface="Proxima Nova"/>
              <a:cs typeface="Proxima Nova"/>
              <a:sym typeface="Proxima Nova"/>
            </a:endParaRPr>
          </a:p>
          <a:p>
            <a:pPr indent="-342900" lvl="0" marL="457200" rtl="0" algn="l">
              <a:spcBef>
                <a:spcPts val="1200"/>
              </a:spcBef>
              <a:spcAft>
                <a:spcPts val="0"/>
              </a:spcAft>
              <a:buClr>
                <a:srgbClr val="000000"/>
              </a:buClr>
              <a:buSzPts val="1800"/>
              <a:buFont typeface="Proxima Nova"/>
              <a:buAutoNum type="arabicPeriod"/>
            </a:pPr>
            <a:r>
              <a:rPr b="1" lang="en">
                <a:solidFill>
                  <a:srgbClr val="000000"/>
                </a:solidFill>
                <a:latin typeface="Proxima Nova"/>
                <a:ea typeface="Proxima Nova"/>
                <a:cs typeface="Proxima Nova"/>
                <a:sym typeface="Proxima Nova"/>
              </a:rPr>
              <a:t>Using Ensembling : Deep </a:t>
            </a:r>
            <a:r>
              <a:rPr b="1" lang="en">
                <a:solidFill>
                  <a:srgbClr val="000000"/>
                </a:solidFill>
                <a:latin typeface="Proxima Nova"/>
                <a:ea typeface="Proxima Nova"/>
                <a:cs typeface="Proxima Nova"/>
                <a:sym typeface="Proxima Nova"/>
              </a:rPr>
              <a:t>Pre Trained</a:t>
            </a:r>
            <a:r>
              <a:rPr b="1" lang="en">
                <a:solidFill>
                  <a:srgbClr val="000000"/>
                </a:solidFill>
                <a:latin typeface="Proxima Nova"/>
                <a:ea typeface="Proxima Nova"/>
                <a:cs typeface="Proxima Nova"/>
                <a:sym typeface="Proxima Nova"/>
              </a:rPr>
              <a:t> Convolutional Neural Networks</a:t>
            </a:r>
            <a:endParaRPr b="1">
              <a:solidFill>
                <a:srgbClr val="000000"/>
              </a:solidFill>
              <a:latin typeface="Proxima Nova"/>
              <a:ea typeface="Proxima Nova"/>
              <a:cs typeface="Proxima Nova"/>
              <a:sym typeface="Proxima Nova"/>
            </a:endParaRPr>
          </a:p>
          <a:p>
            <a:pPr indent="0" lvl="0" marL="457200" rtl="0" algn="l">
              <a:spcBef>
                <a:spcPts val="1200"/>
              </a:spcBef>
              <a:spcAft>
                <a:spcPts val="0"/>
              </a:spcAft>
              <a:buNone/>
            </a:pPr>
            <a:r>
              <a:rPr b="1" lang="en">
                <a:solidFill>
                  <a:srgbClr val="000000"/>
                </a:solidFill>
                <a:latin typeface="Proxima Nova"/>
                <a:ea typeface="Proxima Nova"/>
                <a:cs typeface="Proxima Nova"/>
                <a:sym typeface="Proxima Nova"/>
              </a:rPr>
              <a:t>(</a:t>
            </a:r>
            <a:r>
              <a:rPr lang="en">
                <a:solidFill>
                  <a:srgbClr val="000000"/>
                </a:solidFill>
                <a:latin typeface="Proxima Nova"/>
                <a:ea typeface="Proxima Nova"/>
                <a:cs typeface="Proxima Nova"/>
                <a:sym typeface="Proxima Nova"/>
              </a:rPr>
              <a:t>Source : </a:t>
            </a:r>
            <a:r>
              <a:rPr lang="en" u="sng">
                <a:solidFill>
                  <a:srgbClr val="000000"/>
                </a:solidFill>
                <a:latin typeface="Proxima Nova"/>
                <a:ea typeface="Proxima Nova"/>
                <a:cs typeface="Proxima Nova"/>
                <a:sym typeface="Proxima Nova"/>
                <a:hlinkClick r:id="rId4">
                  <a:extLst>
                    <a:ext uri="{A12FA001-AC4F-418D-AE19-62706E023703}">
                      <ahyp:hlinkClr val="tx"/>
                    </a:ext>
                  </a:extLst>
                </a:hlinkClick>
              </a:rPr>
              <a:t>https://arxiv.org/pdf/2003.08645.pdf</a:t>
            </a:r>
            <a:r>
              <a:rPr lang="en">
                <a:solidFill>
                  <a:srgbClr val="000000"/>
                </a:solidFill>
                <a:latin typeface="Proxima Nova"/>
                <a:ea typeface="Proxima Nova"/>
                <a:cs typeface="Proxima Nova"/>
                <a:sym typeface="Proxima Nova"/>
              </a:rPr>
              <a:t>)</a:t>
            </a:r>
            <a:endParaRPr>
              <a:solidFill>
                <a:srgbClr val="000000"/>
              </a:solidFill>
              <a:latin typeface="Proxima Nova"/>
              <a:ea typeface="Proxima Nova"/>
              <a:cs typeface="Proxima Nova"/>
              <a:sym typeface="Proxima Nova"/>
            </a:endParaRPr>
          </a:p>
          <a:p>
            <a:pPr indent="-342900" lvl="0" marL="457200" rtl="0" algn="l">
              <a:spcBef>
                <a:spcPts val="1200"/>
              </a:spcBef>
              <a:spcAft>
                <a:spcPts val="0"/>
              </a:spcAft>
              <a:buClr>
                <a:srgbClr val="000000"/>
              </a:buClr>
              <a:buSzPts val="1800"/>
              <a:buFont typeface="Proxima Nova"/>
              <a:buAutoNum type="arabicPeriod"/>
            </a:pPr>
            <a:r>
              <a:rPr b="1" lang="en">
                <a:solidFill>
                  <a:srgbClr val="000000"/>
                </a:solidFill>
                <a:latin typeface="Proxima Nova"/>
                <a:ea typeface="Proxima Nova"/>
                <a:cs typeface="Proxima Nova"/>
                <a:sym typeface="Proxima Nova"/>
              </a:rPr>
              <a:t>Mesonet </a:t>
            </a:r>
            <a:endParaRPr b="1">
              <a:solidFill>
                <a:srgbClr val="000000"/>
              </a:solidFill>
              <a:latin typeface="Proxima Nova"/>
              <a:ea typeface="Proxima Nova"/>
              <a:cs typeface="Proxima Nova"/>
              <a:sym typeface="Proxima Nova"/>
            </a:endParaRPr>
          </a:p>
          <a:p>
            <a:pPr indent="0" lvl="0" marL="457200" rtl="0" algn="l">
              <a:spcBef>
                <a:spcPts val="1200"/>
              </a:spcBef>
              <a:spcAft>
                <a:spcPts val="1200"/>
              </a:spcAft>
              <a:buNone/>
            </a:pPr>
            <a:r>
              <a:rPr lang="en">
                <a:solidFill>
                  <a:srgbClr val="000000"/>
                </a:solidFill>
                <a:latin typeface="Proxima Nova"/>
                <a:ea typeface="Proxima Nova"/>
                <a:cs typeface="Proxima Nova"/>
                <a:sym typeface="Proxima Nova"/>
              </a:rPr>
              <a:t>(Source : </a:t>
            </a:r>
            <a:r>
              <a:rPr lang="en" u="sng">
                <a:solidFill>
                  <a:srgbClr val="000000"/>
                </a:solidFill>
                <a:latin typeface="Proxima Nova"/>
                <a:ea typeface="Proxima Nova"/>
                <a:cs typeface="Proxima Nova"/>
                <a:sym typeface="Proxima Nova"/>
                <a:hlinkClick r:id="rId5">
                  <a:extLst>
                    <a:ext uri="{A12FA001-AC4F-418D-AE19-62706E023703}">
                      <ahyp:hlinkClr val="tx"/>
                    </a:ext>
                  </a:extLst>
                </a:hlinkClick>
              </a:rPr>
              <a:t>https://arxiv.org/pdf/1809.00888.pdf</a:t>
            </a:r>
            <a:r>
              <a:rPr lang="en">
                <a:solidFill>
                  <a:srgbClr val="000000"/>
                </a:solidFill>
                <a:latin typeface="Proxima Nova"/>
                <a:ea typeface="Proxima Nova"/>
                <a:cs typeface="Proxima Nova"/>
                <a:sym typeface="Proxima Nova"/>
              </a:rPr>
              <a:t>)</a:t>
            </a:r>
            <a:endParaRPr>
              <a:solidFill>
                <a:srgbClr val="000000"/>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Exploration :</a:t>
            </a:r>
            <a:endParaRPr/>
          </a:p>
        </p:txBody>
      </p:sp>
      <p:sp>
        <p:nvSpPr>
          <p:cNvPr id="119" name="Google Shape;119;p21"/>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000000"/>
                </a:solidFill>
                <a:latin typeface="Proxima Nova"/>
                <a:ea typeface="Proxima Nova"/>
                <a:cs typeface="Proxima Nova"/>
                <a:sym typeface="Proxima Nova"/>
              </a:rPr>
              <a:t>Dataset Used : DFDC Kaggle Dataset</a:t>
            </a:r>
            <a:endParaRPr b="1">
              <a:solidFill>
                <a:srgbClr val="000000"/>
              </a:solidFill>
              <a:latin typeface="Proxima Nova"/>
              <a:ea typeface="Proxima Nova"/>
              <a:cs typeface="Proxima Nova"/>
              <a:sym typeface="Proxima Nova"/>
            </a:endParaRPr>
          </a:p>
          <a:p>
            <a:pPr indent="-330200" lvl="0" marL="457200" rtl="0" algn="l">
              <a:spcBef>
                <a:spcPts val="1200"/>
              </a:spcBef>
              <a:spcAft>
                <a:spcPts val="0"/>
              </a:spcAft>
              <a:buClr>
                <a:srgbClr val="000000"/>
              </a:buClr>
              <a:buSzPts val="1600"/>
              <a:buFont typeface="Proxima Nova"/>
              <a:buAutoNum type="arabicPeriod"/>
            </a:pPr>
            <a:r>
              <a:rPr b="1" lang="en" sz="1600">
                <a:solidFill>
                  <a:srgbClr val="000000"/>
                </a:solidFill>
                <a:highlight>
                  <a:srgbClr val="FFFFFF"/>
                </a:highlight>
                <a:latin typeface="Proxima Nova"/>
                <a:ea typeface="Proxima Nova"/>
                <a:cs typeface="Proxima Nova"/>
                <a:sym typeface="Proxima Nova"/>
              </a:rPr>
              <a:t>More than 100,000 Videos.</a:t>
            </a:r>
            <a:endParaRPr b="1" sz="1600">
              <a:solidFill>
                <a:srgbClr val="000000"/>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000000"/>
              </a:buClr>
              <a:buSzPts val="1600"/>
              <a:buFont typeface="Proxima Nova"/>
              <a:buAutoNum type="arabicPeriod"/>
            </a:pPr>
            <a:r>
              <a:rPr b="1" lang="en" sz="1600">
                <a:solidFill>
                  <a:srgbClr val="000000"/>
                </a:solidFill>
                <a:highlight>
                  <a:srgbClr val="FFFFFF"/>
                </a:highlight>
                <a:latin typeface="Proxima Nova"/>
                <a:ea typeface="Proxima Nova"/>
                <a:cs typeface="Proxima Nova"/>
                <a:sym typeface="Proxima Nova"/>
              </a:rPr>
              <a:t>Featuring eight facial modification algorithms</a:t>
            </a:r>
            <a:endParaRPr b="1" sz="1600">
              <a:solidFill>
                <a:srgbClr val="000000"/>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000000"/>
              </a:buClr>
              <a:buSzPts val="1600"/>
              <a:buFont typeface="Proxima Nova"/>
              <a:buAutoNum type="arabicPeriod"/>
            </a:pPr>
            <a:r>
              <a:rPr b="1" lang="en" sz="1600">
                <a:solidFill>
                  <a:srgbClr val="000000"/>
                </a:solidFill>
                <a:highlight>
                  <a:srgbClr val="FFFFFF"/>
                </a:highlight>
                <a:latin typeface="Proxima Nova"/>
                <a:ea typeface="Proxima Nova"/>
                <a:cs typeface="Proxima Nova"/>
                <a:sym typeface="Proxima Nova"/>
              </a:rPr>
              <a:t>Actors were Paid to create Deep Fake Videos.</a:t>
            </a:r>
            <a:endParaRPr b="1" sz="1600">
              <a:solidFill>
                <a:srgbClr val="000000"/>
              </a:solidFill>
              <a:highlight>
                <a:srgbClr val="FFFFFF"/>
              </a:highlight>
              <a:latin typeface="Proxima Nova"/>
              <a:ea typeface="Proxima Nova"/>
              <a:cs typeface="Proxima Nova"/>
              <a:sym typeface="Proxima Nova"/>
            </a:endParaRPr>
          </a:p>
          <a:p>
            <a:pPr indent="-330200" lvl="0" marL="457200" rtl="0" algn="l">
              <a:spcBef>
                <a:spcPts val="0"/>
              </a:spcBef>
              <a:spcAft>
                <a:spcPts val="0"/>
              </a:spcAft>
              <a:buClr>
                <a:srgbClr val="000000"/>
              </a:buClr>
              <a:buSzPts val="1600"/>
              <a:buFont typeface="Proxima Nova"/>
              <a:buAutoNum type="arabicPeriod"/>
            </a:pPr>
            <a:r>
              <a:rPr b="1" lang="en" sz="1600">
                <a:solidFill>
                  <a:srgbClr val="000000"/>
                </a:solidFill>
                <a:highlight>
                  <a:srgbClr val="FFFFFF"/>
                </a:highlight>
                <a:latin typeface="Proxima Nova"/>
                <a:ea typeface="Proxima Nova"/>
                <a:cs typeface="Proxima Nova"/>
                <a:sym typeface="Proxima Nova"/>
              </a:rPr>
              <a:t>Dataset was Divided into 50 Batches.</a:t>
            </a:r>
            <a:endParaRPr b="1" sz="1600">
              <a:solidFill>
                <a:srgbClr val="000000"/>
              </a:solidFill>
              <a:highlight>
                <a:srgbClr val="FFFFFF"/>
              </a:highlight>
              <a:latin typeface="Proxima Nova"/>
              <a:ea typeface="Proxima Nova"/>
              <a:cs typeface="Proxima Nova"/>
              <a:sym typeface="Proxima Nova"/>
            </a:endParaRPr>
          </a:p>
        </p:txBody>
      </p:sp>
      <p:pic>
        <p:nvPicPr>
          <p:cNvPr id="120" name="Google Shape;120;p21"/>
          <p:cNvPicPr preferRelativeResize="0"/>
          <p:nvPr/>
        </p:nvPicPr>
        <p:blipFill>
          <a:blip r:embed="rId3">
            <a:alphaModFix/>
          </a:blip>
          <a:stretch>
            <a:fillRect/>
          </a:stretch>
        </p:blipFill>
        <p:spPr>
          <a:xfrm>
            <a:off x="5264050" y="2651350"/>
            <a:ext cx="3690425" cy="2334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